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60" r:id="rId2"/>
    <p:sldId id="326" r:id="rId3"/>
    <p:sldId id="290" r:id="rId4"/>
    <p:sldId id="301" r:id="rId5"/>
    <p:sldId id="266" r:id="rId6"/>
    <p:sldId id="327" r:id="rId7"/>
    <p:sldId id="334" r:id="rId8"/>
    <p:sldId id="283" r:id="rId9"/>
    <p:sldId id="332" r:id="rId10"/>
    <p:sldId id="282" r:id="rId11"/>
    <p:sldId id="322" r:id="rId12"/>
    <p:sldId id="323" r:id="rId13"/>
    <p:sldId id="285" r:id="rId14"/>
    <p:sldId id="276" r:id="rId15"/>
    <p:sldId id="278" r:id="rId16"/>
    <p:sldId id="286" r:id="rId17"/>
    <p:sldId id="279" r:id="rId18"/>
    <p:sldId id="337" r:id="rId19"/>
    <p:sldId id="304" r:id="rId20"/>
    <p:sldId id="305" r:id="rId21"/>
    <p:sldId id="288" r:id="rId22"/>
    <p:sldId id="280" r:id="rId23"/>
    <p:sldId id="287" r:id="rId24"/>
    <p:sldId id="335" r:id="rId25"/>
    <p:sldId id="317" r:id="rId26"/>
    <p:sldId id="319" r:id="rId27"/>
    <p:sldId id="273" r:id="rId28"/>
    <p:sldId id="336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67982C"/>
    <a:srgbClr val="FFFFFF"/>
    <a:srgbClr val="FF99FF"/>
    <a:srgbClr val="FF66FF"/>
    <a:srgbClr val="B0586D"/>
    <a:srgbClr val="DA4026"/>
    <a:srgbClr val="4D921E"/>
    <a:srgbClr val="C89800"/>
    <a:srgbClr val="6375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52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22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57DAFF-A080-458F-B84B-9A2C65020DF7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5B9309-EB6E-4C6D-A90E-DA14ACF74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583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B9309-EB6E-4C6D-A90E-DA14ACF7464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5145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1200" dirty="0" smtClean="0"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bn-IN" sz="1200" baseline="0" dirty="0" smtClean="0">
                <a:latin typeface="NikoshBAN" pitchFamily="2" charset="0"/>
                <a:cs typeface="NikoshBAN" pitchFamily="2" charset="0"/>
              </a:rPr>
              <a:t> দুই বা তিনজন শিক্ষার্থী দিয়ে পাঠ্যাংশটি সঠিক </a:t>
            </a:r>
            <a:r>
              <a:rPr lang="bn-BD" sz="1200" baseline="0" dirty="0" smtClean="0">
                <a:latin typeface="NikoshBAN" pitchFamily="2" charset="0"/>
                <a:cs typeface="NikoshBAN" pitchFamily="2" charset="0"/>
              </a:rPr>
              <a:t>উচ্চারণে</a:t>
            </a:r>
            <a:r>
              <a:rPr lang="bn-IN" sz="1200" baseline="0" dirty="0" smtClean="0">
                <a:latin typeface="NikoshBAN" pitchFamily="2" charset="0"/>
                <a:cs typeface="NikoshBAN" pitchFamily="2" charset="0"/>
              </a:rPr>
              <a:t> পড়তে দিবেন।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B9309-EB6E-4C6D-A90E-DA14ACF7464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5145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>
                <a:latin typeface="NikoshBAN" pitchFamily="2" charset="0"/>
                <a:cs typeface="NikoshBAN" pitchFamily="2" charset="0"/>
              </a:rPr>
              <a:t>প্রতিটি শব্দের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অর্থ ছবিসহ উল্লেখ করা হয়েছে,এতে শিক্ষার্থীরা প্রথমে শব্দ এবং পরে ছবিসহ শব্দের অর্থ শিখবে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B9309-EB6E-4C6D-A90E-DA14ACF7464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5145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>
                <a:latin typeface="NikoshBAN" pitchFamily="2" charset="0"/>
                <a:cs typeface="NikoshBAN" pitchFamily="2" charset="0"/>
              </a:rPr>
              <a:t>প্রতিটি শব্দের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অর্থ ছবিসহ উল্লেখ করা হয়েছে,এতে শিক্ষার্থীরা প্রথমে শব্দ এবং পরে ছবিসহ শব্দের অর্থ শিখবে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B9309-EB6E-4C6D-A90E-DA14ACF7464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5145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>
                <a:latin typeface="NikoshBAN" pitchFamily="2" charset="0"/>
                <a:cs typeface="NikoshBAN" pitchFamily="2" charset="0"/>
              </a:rPr>
              <a:t> আকাশ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গল্পের বিষয়বস্তুর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 সাথে মিল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রেখে ছবি দেখিয়ে গল্পটি উপস্থাপন করা হয়েছে ,যা আপনার বর্ণনায় শিক্ষার্থীদের বোধগম্য সহজ  হবে  এবং শিক্ষার্থীরা আকাশ সম্পর্কে বলতে পারবে।</a:t>
            </a: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B9309-EB6E-4C6D-A90E-DA14ACF7464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5145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এই স্লাইটটিতে  শিক্ষার্থীরা বায়ুমন্ডলের বিভিন্ন গ্যাসের অণু সম্পর্কে বোধগম্য   হবে  এবং  বলতে পারবে।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B9309-EB6E-4C6D-A90E-DA14ACF7464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5145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এই স্লাইটটিতে  শিক্ষার্থীরা মেঘের রঙ কালো হওয়া সম্পর্কে বোধগম্য   হবে  এবং  বলতে পারবে।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B9309-EB6E-4C6D-A90E-DA14ACF7464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5145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এই স্লাইটটিতে  শিক্ষার্থীরা সূর্যের কিরণ ছড়ানো সম্পর্কে বোধগম্য   হবে  এবং  বলতে পারবে।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B9309-EB6E-4C6D-A90E-DA14ACF7464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5145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এই স্লাইটটিতে  শিক্ষার্থীরা ভোরের আকাশ ও সন্ধার আকাশ সম্পর্কে বোধগম্য   হবে  এবং  বলতে পারবে।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B9309-EB6E-4C6D-A90E-DA14ACF7464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5145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>
                <a:latin typeface="NikoshBAN" pitchFamily="2" charset="0"/>
                <a:cs typeface="NikoshBAN" pitchFamily="2" charset="0"/>
              </a:rPr>
              <a:t>শিক্ষার্থীদে</a:t>
            </a:r>
            <a:r>
              <a:rPr lang="bn-IN" dirty="0" smtClean="0">
                <a:latin typeface="NikoshBAN" pitchFamily="2" charset="0"/>
                <a:cs typeface="NikoshBAN" pitchFamily="2" charset="0"/>
              </a:rPr>
              <a:t>র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আকাশের ছবি দেখিয়ে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ছবির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উপর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ভিত্তি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পাঁচ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লাইনের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অনুচ্ছেদ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লিখ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তে দেয়া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অথবা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ছবি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সম্পর্কে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উত্তর আদায় করার মধ্য দিয়ে পাঠটি কতটুকু শিখতে পারলো এবং তাদের চিন্তন দক্ষতা কতটুকু বৃদ্ধি পেল তা যাচাই করা যেতে পারে। </a:t>
            </a: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B9309-EB6E-4C6D-A90E-DA14ACF7464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5145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এই স্লাইটটিতে  শিক্ষার্থীরা দুপুর বেলার সূর্যের আলো সম্পর্কে বোধগম্য   হবে  এবং  বলতে পারবে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B9309-EB6E-4C6D-A90E-DA14ACF7464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514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B9309-EB6E-4C6D-A90E-DA14ACF7464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5145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এই স্লাইটটিতে  শিক্ষার্থীরা সকাল বা সন্ধার সূর্যের আলো সম্পর্কে বোধগম্য   হবে  এবং  বলতে পারবে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B9309-EB6E-4C6D-A90E-DA14ACF7464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5145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এই স্লাইটটিতে  শিক্ষার্থীরা আগের দিনের  মানুষদের আকাশ সম্পর্কে ধারণার কথা    বলতে পারবে।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B9309-EB6E-4C6D-A90E-DA14ACF7464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5145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এই স্লাইটটিতে  শিক্ষার্থীরা  বর্তমান কালের   মানুষদের আকাশ সম্পর্কে বিজ্ঞান চেতনার কথা    বলতে পারবে।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B9309-EB6E-4C6D-A90E-DA14ACF7464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5145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এই স্লাইটটিতে   শিক্ষার্থীরা আকাশ সম্পর্কে যোগাযোগ ব্যাবস্থার বিশ্ববিস্তৃতি সম্পর্কে     বলতে পারবে।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B9309-EB6E-4C6D-A90E-DA14ACF7464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5145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>
                <a:latin typeface="NikoshBAN" pitchFamily="2" charset="0"/>
                <a:cs typeface="NikoshBAN" pitchFamily="2" charset="0"/>
              </a:rPr>
              <a:t>শিক্ষার্থীদের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একের অধিক দলে বিভক্ত করে প্রশ্ন দিয়ে উত্তর আদায় করার মধ্য দিয়ে পাঠটি কতটুকু শিখতে পারলো এবং তাদের চিন্তন দক্ষতা কতটুকু বৃদ্ধি পেল তা যাচাই করা যেতে পারে। </a:t>
            </a: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B9309-EB6E-4C6D-A90E-DA14ACF7464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5145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>
                <a:latin typeface="NikoshBAN" pitchFamily="2" charset="0"/>
                <a:cs typeface="NikoshBAN" pitchFamily="2" charset="0"/>
              </a:rPr>
              <a:t>শিক্ষার্থীদের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এ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ককভাবে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প্রশ্ন দিয়ে উত্তর আদায় করার মধ্য দিয়ে পাঠটি কতটুকু শিখতে পারলো এবং তাদের চিন্তন দক্ষতা কতটুকু বৃদ্ধি পেল তা যাচাই করা যেতে পারে।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B9309-EB6E-4C6D-A90E-DA14ACF7464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5145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>
                <a:latin typeface="NikoshBAN" pitchFamily="2" charset="0"/>
                <a:cs typeface="NikoshBAN" pitchFamily="2" charset="0"/>
              </a:rPr>
              <a:t>শিক্ষার্থীদের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এ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ককভাবে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প্রশ্ন দিয়ে উত্তর আদায় করার মধ্য দিয়ে পাঠটি কতটুকু শিখতে পারলো এবং তাদের চিন্তন দক্ষতা কতটুকু বৃদ্ধি পেল তা যাচাই করা যেতে পারে।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B9309-EB6E-4C6D-A90E-DA14ACF7464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5145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>
                <a:latin typeface="NikoshBAN" pitchFamily="2" charset="0"/>
                <a:cs typeface="NikoshBAN" pitchFamily="2" charset="0"/>
              </a:rPr>
              <a:t>২০-২৫ মিনিটের মধ্যে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লেখা শেষ করতে পারবে এমন একটি বাড়ির কাজের মধ্য দিয়ে পাঠটি শিক্ষার্থীদের স্মৃতিতে ধারন করে রাখার ক্ষমতা আদায় করা যেতে পারে।</a:t>
            </a: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B9309-EB6E-4C6D-A90E-DA14ACF7464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5145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B9309-EB6E-4C6D-A90E-DA14ACF7464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514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>
                <a:latin typeface="NikoshBAN" pitchFamily="2" charset="0"/>
                <a:cs typeface="NikoshBAN" pitchFamily="2" charset="0"/>
              </a:rPr>
              <a:t>শ্রদ্ধেয়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শিক্ষকবৃন্দ, স্লাইডে উল্লেখিত 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ছবি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দেখিয়ে প্রশ্ন করা যেতে পারে এটা কিসের 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ছবি বা 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কী দেখ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তে পাচ্ছ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?  </a:t>
            </a: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B9309-EB6E-4C6D-A90E-DA14ACF7464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514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স্লাইড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টিতে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উল্লেখিত ভিডিওর    মাধ্যমে অগ্রসর হওয়া যেতে পারে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।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B9309-EB6E-4C6D-A90E-DA14ACF7464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5145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  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পাঠ ঘোষনা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B9309-EB6E-4C6D-A90E-DA14ACF7464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5145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B9309-EB6E-4C6D-A90E-DA14ACF7464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5145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sz="1200" dirty="0" smtClean="0">
                <a:latin typeface="NikoshBAN" pitchFamily="2" charset="0"/>
                <a:cs typeface="NikoshBAN" pitchFamily="2" charset="0"/>
              </a:rPr>
              <a:t>একটি ক্লিক করলে প্রশ্ন</a:t>
            </a:r>
            <a:r>
              <a:rPr lang="bn-BD" sz="1200" baseline="0" dirty="0" smtClean="0">
                <a:latin typeface="NikoshBAN" pitchFamily="2" charset="0"/>
                <a:cs typeface="NikoshBAN" pitchFamily="2" charset="0"/>
              </a:rPr>
              <a:t> এবং পরবর্তী ক্লিক করলে উত্তর আসবে,এই ভাবে পর্যায়ক্রমে ক্লিক করতে থাকলে প্রশ্ন ও উত্তর শিক্ষার্থীদের বোধগম্য হবে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B9309-EB6E-4C6D-A90E-DA14ACF7464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5145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শিক্ষার্থীদের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এককভাবে   প্রশ্ন করে 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উত্তর আদায় করার মধ্য দিয়ে পাঠটি কতটুকু শিখতে পারলো এবং তাদের চিন্তন দক্ষতা কতটুকু বৃদ্ধি পেল তা যাচাই করা যেতে পারে। </a:t>
            </a: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 smtClean="0"/>
          </a:p>
          <a:p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B9309-EB6E-4C6D-A90E-DA14ACF7464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5145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শিক্ষক আদর্শরুপে পাঠটি শিক্ষার্থীদের পড়ে শোনাবেন এবং শিক্ষার্থীদের মনোযোগ দিয়ে শুনতে বলবেন। </a:t>
            </a: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B9309-EB6E-4C6D-A90E-DA14ACF7464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514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1.jpg"/><Relationship Id="rId7" Type="http://schemas.openxmlformats.org/officeDocument/2006/relationships/image" Target="../media/image29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g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7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8.jp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3.jpe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93"/>
            <a:ext cx="9144000" cy="131443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26557"/>
            <a:ext cx="9144000" cy="131443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-3366387" y="3366385"/>
            <a:ext cx="6858003" cy="125230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5730859" y="3366383"/>
            <a:ext cx="6858003" cy="125230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sp>
        <p:nvSpPr>
          <p:cNvPr id="8" name="TextBox 7"/>
          <p:cNvSpPr txBox="1"/>
          <p:nvPr/>
        </p:nvSpPr>
        <p:spPr>
          <a:xfrm>
            <a:off x="574964" y="2667000"/>
            <a:ext cx="8077200" cy="34163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এই পাঠটি শ্রেণিকক্ষে উপস্থাপনের সময় প্রয়োজনীয় পরামর্শ প্রতিটি স্লাইডের নিচে অর্থাৎ 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Slide Note 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এ সংযোজন করা হয়েছে। আশা করি সম্মানিত শিক্ষকগণ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অনুগ্রহপূর্বক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 পাঠটি উপস্থাপনের পূর্বে  উল্লেখিত 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Note 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দেখে নেবেন</a:t>
            </a:r>
            <a:r>
              <a:rPr lang="bn-IN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।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এছাড়াও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শিক্ষকগণ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প্রয়োজনবোধে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তার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নিজস্ব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কলাকৌশল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প্রয়োগ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পারবেন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।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29766" y="1219200"/>
            <a:ext cx="6484467" cy="707886"/>
          </a:xfrm>
          <a:prstGeom prst="rect">
            <a:avLst/>
          </a:prstGeom>
          <a:solidFill>
            <a:srgbClr val="FFCCFF"/>
          </a:solidFill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bn-BD" sz="4000" dirty="0">
                <a:latin typeface="NikoshBAN" pitchFamily="2" charset="0"/>
                <a:cs typeface="NikoshBAN" pitchFamily="2" charset="0"/>
              </a:rPr>
              <a:t>এই স্লাইডটি সম্মানিত শিক্ষকবৃন্দের </a:t>
            </a:r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জন্য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58841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93"/>
            <a:ext cx="9144000" cy="131443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26557"/>
            <a:ext cx="9144000" cy="131443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-3366387" y="3366385"/>
            <a:ext cx="6858003" cy="125230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5730859" y="3366383"/>
            <a:ext cx="6858003" cy="125230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sp>
        <p:nvSpPr>
          <p:cNvPr id="17" name="Rectangle 16"/>
          <p:cNvSpPr/>
          <p:nvPr/>
        </p:nvSpPr>
        <p:spPr>
          <a:xfrm>
            <a:off x="2819400" y="295703"/>
            <a:ext cx="3200400" cy="761716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obliqueTopLef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angle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bn-IN" sz="6600" b="1" spc="50" dirty="0" smtClean="0">
                <a:ln w="11430">
                  <a:solidFill>
                    <a:srgbClr val="C00000"/>
                  </a:solidFill>
                </a:ln>
                <a:solidFill>
                  <a:srgbClr val="DA4026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সরব </a:t>
            </a:r>
            <a:r>
              <a:rPr lang="bn-BD" sz="6600" b="1" spc="50" dirty="0" smtClean="0">
                <a:ln w="11430">
                  <a:solidFill>
                    <a:srgbClr val="C00000"/>
                  </a:solidFill>
                </a:ln>
                <a:solidFill>
                  <a:srgbClr val="DA4026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পাঠ</a:t>
            </a:r>
            <a:endParaRPr lang="en-US" sz="6600" b="1" cap="none" spc="50" dirty="0">
              <a:ln w="11430">
                <a:solidFill>
                  <a:srgbClr val="C00000"/>
                </a:solidFill>
              </a:ln>
              <a:solidFill>
                <a:srgbClr val="DA4026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innerShdw blurRad="114300">
                  <a:prstClr val="black"/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" y="1219200"/>
            <a:ext cx="7505700" cy="51652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407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93"/>
            <a:ext cx="9144000" cy="131443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26557"/>
            <a:ext cx="9144000" cy="131443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-3366387" y="3366385"/>
            <a:ext cx="6858003" cy="125230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5730859" y="3366383"/>
            <a:ext cx="6858003" cy="125230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sp>
        <p:nvSpPr>
          <p:cNvPr id="15" name="TextBox 14"/>
          <p:cNvSpPr txBox="1"/>
          <p:nvPr/>
        </p:nvSpPr>
        <p:spPr>
          <a:xfrm>
            <a:off x="3486952" y="228600"/>
            <a:ext cx="1205345" cy="64633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IN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শব্দার্থ</a:t>
            </a:r>
            <a:endParaRPr lang="en-US" sz="36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7200" y="1655114"/>
            <a:ext cx="2133600" cy="58477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3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ভূপৃষ্ঠ</a:t>
            </a:r>
            <a:endParaRPr lang="en-US" sz="32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95833" y="1798348"/>
            <a:ext cx="3048000" cy="58477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3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পৃথিবীর উপরের অংশ</a:t>
            </a:r>
            <a:endParaRPr lang="en-US" sz="32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055" y="990601"/>
            <a:ext cx="2647020" cy="1828800"/>
          </a:xfrm>
          <a:prstGeom prst="rect">
            <a:avLst/>
          </a:prstGeom>
        </p:spPr>
      </p:pic>
      <p:cxnSp>
        <p:nvCxnSpPr>
          <p:cNvPr id="21" name="Straight Arrow Connector 20"/>
          <p:cNvCxnSpPr>
            <a:stCxn id="20" idx="1"/>
          </p:cNvCxnSpPr>
          <p:nvPr/>
        </p:nvCxnSpPr>
        <p:spPr>
          <a:xfrm flipH="1" flipV="1">
            <a:off x="5319990" y="2062089"/>
            <a:ext cx="575843" cy="28647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49239" y="3428998"/>
            <a:ext cx="2133600" cy="58477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3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বায়ুমন্ডল</a:t>
            </a:r>
            <a:endParaRPr lang="en-US" sz="32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175" y="2933700"/>
            <a:ext cx="2628900" cy="1720151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860576" y="3255167"/>
            <a:ext cx="3048000" cy="107721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3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পৃথিবীর উপরে যতদূর পর্যন্ত বাতাস রয়েছে</a:t>
            </a:r>
            <a:endParaRPr lang="en-US" sz="32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21943" y="5257800"/>
            <a:ext cx="2133600" cy="58477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3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মহাকাশযান</a:t>
            </a:r>
            <a:endParaRPr lang="en-US" sz="32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054" y="4753263"/>
            <a:ext cx="2647021" cy="1723737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5845791" y="5076522"/>
            <a:ext cx="3048000" cy="107721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3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মহাকাশে যাতায়াতের বাহন</a:t>
            </a:r>
            <a:endParaRPr lang="en-US" sz="32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7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20" grpId="0" animBg="1"/>
      <p:bldP spid="28" grpId="0" animBg="1"/>
      <p:bldP spid="29" grpId="0" animBg="1"/>
      <p:bldP spid="30" grpId="0" animBg="1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93"/>
            <a:ext cx="9144000" cy="131443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26557"/>
            <a:ext cx="9144000" cy="131443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-3366387" y="3366385"/>
            <a:ext cx="6858003" cy="125230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5730859" y="3366383"/>
            <a:ext cx="6858003" cy="125230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sp>
        <p:nvSpPr>
          <p:cNvPr id="15" name="TextBox 14"/>
          <p:cNvSpPr txBox="1"/>
          <p:nvPr/>
        </p:nvSpPr>
        <p:spPr>
          <a:xfrm>
            <a:off x="3491759" y="291489"/>
            <a:ext cx="1458966" cy="64633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শব্</a:t>
            </a:r>
            <a:r>
              <a:rPr lang="bn-IN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দার্থ</a:t>
            </a:r>
            <a:endParaRPr lang="en-US" sz="36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1943" y="1746519"/>
            <a:ext cx="2133600" cy="58477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3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চাঁদোয়া</a:t>
            </a:r>
            <a:endParaRPr lang="en-US" sz="32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60576" y="1437843"/>
            <a:ext cx="3048000" cy="107721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3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শামিয়ানা, কাপড়ের ছাউনি</a:t>
            </a:r>
            <a:endParaRPr lang="en-US" sz="32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49239" y="3428998"/>
            <a:ext cx="2133600" cy="58477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3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রকেট</a:t>
            </a:r>
            <a:endParaRPr lang="en-US" sz="32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845790" y="3182776"/>
            <a:ext cx="3062785" cy="107721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3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গ্রহে-উপগ্রহে যেতে পারে এমন মহাকাশযান</a:t>
            </a:r>
            <a:endParaRPr lang="en-US" sz="32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21943" y="5257800"/>
            <a:ext cx="2133600" cy="58477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3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ফুঁড়ে</a:t>
            </a:r>
            <a:endParaRPr lang="en-US" sz="32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817358" y="5271003"/>
            <a:ext cx="3048000" cy="58477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3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ভেদ করে</a:t>
            </a:r>
            <a:endParaRPr lang="en-US" sz="32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062" y="2947629"/>
            <a:ext cx="2598899" cy="16126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524" y="4755094"/>
            <a:ext cx="2581437" cy="17101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062" y="1126497"/>
            <a:ext cx="2598899" cy="16811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528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20" grpId="0" animBg="1"/>
      <p:bldP spid="28" grpId="0" animBg="1"/>
      <p:bldP spid="29" grpId="0" animBg="1"/>
      <p:bldP spid="30" grpId="0" animBg="1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93"/>
            <a:ext cx="9144000" cy="131443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26557"/>
            <a:ext cx="9144000" cy="131443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-3366387" y="3366385"/>
            <a:ext cx="6858003" cy="125230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5730859" y="3366383"/>
            <a:ext cx="6858003" cy="125230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31" y="304801"/>
            <a:ext cx="8199738" cy="419100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02312" y="4760708"/>
            <a:ext cx="8543925" cy="181588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bn-BD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খোলা জায়গায় মাথার উপরে দিনরাত আমরা আকাশ দেখতে পাই। এক সময় মানুষ আকাশকে  পৃথিবীর উপর একটি বিশাল ঢাকনা মনে করত। আসলে আ</a:t>
            </a:r>
            <a:r>
              <a:rPr lang="bn-IN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</a:t>
            </a:r>
            <a:r>
              <a:rPr lang="bn-BD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 হচ্ছে বায়ুর বিপুল স্তর। কখনো সাদা বা কালো মেঘে ঢেকে যায় আকাশ।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09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93"/>
            <a:ext cx="9144000" cy="131443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26557"/>
            <a:ext cx="9144000" cy="131443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-3366387" y="3366385"/>
            <a:ext cx="6858003" cy="125230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5730859" y="3366383"/>
            <a:ext cx="6858003" cy="125230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sp>
        <p:nvSpPr>
          <p:cNvPr id="8" name="TextBox 7"/>
          <p:cNvSpPr txBox="1"/>
          <p:nvPr/>
        </p:nvSpPr>
        <p:spPr>
          <a:xfrm>
            <a:off x="756533" y="5142602"/>
            <a:ext cx="7696201" cy="138499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bn-BD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বায়ুমন্ডলে বিভিন্ন গ্যাসের অণু ছড়িয়ে আছে। এতে রয়েছে নাইট্রোজেন, অক্সিজেন, কার্বন ডাই অক্সাইড এমনি গোটা কুড়ি বর্ণহীন গ্যাসের মিশেল। আর আছে পানির বাষ্প ও ধুলোর কণা।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554" y="562419"/>
            <a:ext cx="6858158" cy="43495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322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93"/>
            <a:ext cx="9144000" cy="131443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26557"/>
            <a:ext cx="9144000" cy="131443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-3366387" y="3366385"/>
            <a:ext cx="6858003" cy="125230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5730859" y="3366383"/>
            <a:ext cx="6858003" cy="125230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sp>
        <p:nvSpPr>
          <p:cNvPr id="8" name="TextBox 7"/>
          <p:cNvSpPr txBox="1"/>
          <p:nvPr/>
        </p:nvSpPr>
        <p:spPr>
          <a:xfrm>
            <a:off x="1203846" y="5029200"/>
            <a:ext cx="6781800" cy="138499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bn-BD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মেঘে কণার গায়ে বা</a:t>
            </a:r>
            <a:r>
              <a:rPr lang="bn-IN" sz="2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ষ্প</a:t>
            </a:r>
            <a:r>
              <a:rPr lang="bn-BD" sz="2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জমার ফলে ভারি হয়ে বড় পানির কণা তৈরি হয়। তখন সূর্যের আলো তার ভেতর দিয়ে আসতে পারে না, আর তাই সে মেঘের রঙ হয় কালো।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846" y="465161"/>
            <a:ext cx="67818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89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93"/>
            <a:ext cx="9144000" cy="131443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26557"/>
            <a:ext cx="9144000" cy="131443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-3366387" y="3366385"/>
            <a:ext cx="6858003" cy="125230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5730859" y="3366383"/>
            <a:ext cx="6858003" cy="125230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304800"/>
            <a:ext cx="8305800" cy="5105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4876" y="5641075"/>
            <a:ext cx="8214247" cy="5847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দিনের বেলা সোনার থালার মতো সূর্য তার কিরণ ছড়ায় চারপাশে।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91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93"/>
            <a:ext cx="9144000" cy="131443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26557"/>
            <a:ext cx="9144000" cy="131443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-3366387" y="3366385"/>
            <a:ext cx="6858003" cy="125230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5730859" y="3366383"/>
            <a:ext cx="6858003" cy="125230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74" y="457200"/>
            <a:ext cx="7695064" cy="47840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688074" y="5410200"/>
            <a:ext cx="7695064" cy="954107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bn-BD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ভোরে বা সন্ধায় আকাশের কোনো কোনো অংশে নামে রঙের বন্যা।</a:t>
            </a:r>
          </a:p>
          <a:p>
            <a:pPr algn="ctr"/>
            <a:r>
              <a:rPr lang="bn-BD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লাল আলোতে ভেসে যায় সারা আকাশ</a:t>
            </a:r>
            <a:r>
              <a:rPr lang="bn-BD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04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93"/>
            <a:ext cx="9144000" cy="131443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26557"/>
            <a:ext cx="9144000" cy="131443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-3366387" y="3366385"/>
            <a:ext cx="6858003" cy="125230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5730859" y="3366383"/>
            <a:ext cx="6858003" cy="125230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17" y="2952692"/>
            <a:ext cx="2181404" cy="16955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145" y="2952694"/>
            <a:ext cx="2057601" cy="16698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712" y="2952693"/>
            <a:ext cx="2073157" cy="169550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644" y="2962930"/>
            <a:ext cx="1995273" cy="166989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69103" y="5331725"/>
            <a:ext cx="7565532" cy="107721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IN" sz="32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উপরে উল্লেখিত আকাশগুলো থেকে যে কোনো একটি আকাশ সম্পর্কে</a:t>
            </a:r>
            <a:r>
              <a:rPr lang="bn-BD" sz="32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জোড়ায় আলোচনা করে </a:t>
            </a:r>
            <a:r>
              <a:rPr lang="bn-IN" sz="32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পাঁচটি বাক্য </a:t>
            </a:r>
            <a:r>
              <a:rPr lang="bn-BD" sz="32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লে</a:t>
            </a:r>
            <a:r>
              <a:rPr lang="bn-IN" sz="32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খ।  </a:t>
            </a:r>
            <a:r>
              <a:rPr lang="bn-BD" sz="32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3200" b="1" dirty="0">
              <a:ln w="11430">
                <a:solidFill>
                  <a:schemeClr val="tx1"/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6836" y="4694381"/>
            <a:ext cx="2104686" cy="5847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3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রাতের আকাশ</a:t>
            </a:r>
            <a:r>
              <a:rPr lang="bn-IN" sz="3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</a:t>
            </a:r>
            <a:r>
              <a:rPr lang="bn-BD" sz="3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32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891440"/>
            <a:ext cx="2845540" cy="1435759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>
            <a:off x="4739722" y="2327199"/>
            <a:ext cx="0" cy="26360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1504739" y="2590800"/>
            <a:ext cx="650181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1515624" y="2590800"/>
            <a:ext cx="0" cy="31949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7976446" y="2606875"/>
            <a:ext cx="0" cy="30342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3598015" y="2613175"/>
            <a:ext cx="0" cy="31949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5798426" y="2613175"/>
            <a:ext cx="0" cy="31949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2531521" y="4694380"/>
            <a:ext cx="2337357" cy="5847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3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জ্যোৎস্নার আকাশ</a:t>
            </a:r>
            <a:r>
              <a:rPr lang="bn-IN" sz="3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</a:t>
            </a:r>
            <a:r>
              <a:rPr lang="bn-BD" sz="3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32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945822" y="4674500"/>
            <a:ext cx="1805095" cy="5847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3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বৃষ্টির আকাশ</a:t>
            </a:r>
            <a:r>
              <a:rPr lang="bn-IN" sz="3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</a:t>
            </a:r>
            <a:r>
              <a:rPr lang="bn-BD" sz="3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32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750918" y="4674499"/>
            <a:ext cx="2157828" cy="5847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3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শরতের আকাশ</a:t>
            </a:r>
            <a:r>
              <a:rPr lang="bn-IN" sz="3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</a:t>
            </a:r>
            <a:r>
              <a:rPr lang="bn-BD" sz="3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32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420295" y="181370"/>
            <a:ext cx="2362200" cy="646331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bn-BD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জোড়ায় কাজ</a:t>
            </a:r>
          </a:p>
        </p:txBody>
      </p:sp>
    </p:spTree>
    <p:extLst>
      <p:ext uri="{BB962C8B-B14F-4D97-AF65-F5344CB8AC3E}">
        <p14:creationId xmlns:p14="http://schemas.microsoft.com/office/powerpoint/2010/main" val="409030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38" grpId="0" animBg="1"/>
      <p:bldP spid="39" grpId="0" animBg="1"/>
      <p:bldP spid="40" grpId="0" animBg="1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93"/>
            <a:ext cx="9144000" cy="131443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26557"/>
            <a:ext cx="9144000" cy="131443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-3366387" y="3366385"/>
            <a:ext cx="6858003" cy="125230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5730859" y="3366383"/>
            <a:ext cx="6858003" cy="125230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sp>
        <p:nvSpPr>
          <p:cNvPr id="8" name="Rectangle 7"/>
          <p:cNvSpPr/>
          <p:nvPr/>
        </p:nvSpPr>
        <p:spPr>
          <a:xfrm>
            <a:off x="370764" y="5410200"/>
            <a:ext cx="8153400" cy="584775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bn-BD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দুপুর বেলা সূর্যের আলো ভূপৃষ্ঠে আসে লম্বভাবে হাওয়ার স্তর ফুঁড়ে।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19351" y="528851"/>
            <a:ext cx="7105297" cy="47243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348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93"/>
            <a:ext cx="9144000" cy="131443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26557"/>
            <a:ext cx="9144000" cy="131443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-3366387" y="3366385"/>
            <a:ext cx="6858003" cy="125230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5730859" y="3366383"/>
            <a:ext cx="6858003" cy="125230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320" y="609600"/>
            <a:ext cx="1514475" cy="20933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558" y="3458368"/>
            <a:ext cx="4471841" cy="31416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 descr="Muslim Balika Log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239" y="1309254"/>
            <a:ext cx="1255857" cy="158634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541" y="426894"/>
            <a:ext cx="1670165" cy="20877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4" name="Round Diagonal Corner Rectangle 23"/>
          <p:cNvSpPr/>
          <p:nvPr/>
        </p:nvSpPr>
        <p:spPr>
          <a:xfrm>
            <a:off x="5025736" y="2895600"/>
            <a:ext cx="2937164" cy="1981200"/>
          </a:xfrm>
          <a:prstGeom prst="round2Diag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 Diagonal Corner Rectangle 24"/>
          <p:cNvSpPr/>
          <p:nvPr/>
        </p:nvSpPr>
        <p:spPr>
          <a:xfrm>
            <a:off x="956458" y="2895600"/>
            <a:ext cx="3002478" cy="1981200"/>
          </a:xfrm>
          <a:prstGeom prst="round2Diag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3352800" y="426893"/>
            <a:ext cx="24384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6000" b="1" dirty="0" smtClean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পরিচিতি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32971" y="5477125"/>
            <a:ext cx="8258629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600" b="1" dirty="0" smtClean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মুসলিম বালিকা উচ্চ বিদ্যালয় ও কলেজ,</a:t>
            </a:r>
            <a:r>
              <a:rPr lang="en-AU" sz="3600" b="1" dirty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b="1" dirty="0" smtClean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ময়মনসিংহ।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240584" y="3121213"/>
            <a:ext cx="2607212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IN" sz="2400" b="1" dirty="0" smtClean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শ্রেণি     : ষষ্ঠ</a:t>
            </a:r>
          </a:p>
          <a:p>
            <a:pPr algn="just"/>
            <a:r>
              <a:rPr lang="bn-BD" sz="2400" b="1" dirty="0" smtClean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বাংলা</a:t>
            </a:r>
            <a:r>
              <a:rPr lang="bn-IN" sz="2400" b="1" dirty="0" smtClean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</a:t>
            </a:r>
            <a:r>
              <a:rPr lang="en-AU" sz="2400" b="1" dirty="0" smtClean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:</a:t>
            </a:r>
            <a:r>
              <a:rPr lang="bn-BD" sz="2400" b="1" dirty="0" smtClean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১ম পত্র</a:t>
            </a:r>
            <a:endParaRPr lang="bn-BD" sz="2400" b="1" dirty="0">
              <a:ln w="11430">
                <a:solidFill>
                  <a:srgbClr val="0C0000"/>
                </a:solidFill>
              </a:ln>
              <a:solidFill>
                <a:srgbClr val="0C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just"/>
            <a:r>
              <a:rPr lang="bn-BD" sz="2400" b="1" dirty="0" smtClean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গদ্য</a:t>
            </a:r>
            <a:r>
              <a:rPr lang="bn-IN" sz="2400" b="1" dirty="0" smtClean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</a:t>
            </a:r>
            <a:r>
              <a:rPr lang="en-AU" sz="2400" b="1" dirty="0" smtClean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:</a:t>
            </a:r>
            <a:r>
              <a:rPr lang="en-US" sz="2400" b="1" dirty="0" smtClean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b="1" dirty="0" smtClean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আকাশ</a:t>
            </a:r>
          </a:p>
          <a:p>
            <a:pPr algn="just"/>
            <a:r>
              <a:rPr lang="bn-BD" sz="2400" b="1" dirty="0" smtClean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সময়</a:t>
            </a:r>
            <a:r>
              <a:rPr lang="bn-IN" sz="2400" b="1" dirty="0" smtClean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</a:t>
            </a:r>
            <a:r>
              <a:rPr lang="en-AU" sz="2400" b="1" dirty="0" smtClean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:</a:t>
            </a:r>
            <a:r>
              <a:rPr lang="bn-BD" sz="2400" b="1" dirty="0" smtClean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৫০ মিনিট।</a:t>
            </a:r>
            <a:endParaRPr lang="en-US" sz="2400" b="1" dirty="0">
              <a:ln w="11430">
                <a:solidFill>
                  <a:srgbClr val="0C0000"/>
                </a:solidFill>
              </a:ln>
              <a:solidFill>
                <a:srgbClr val="0C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43000" y="3101370"/>
            <a:ext cx="2751239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2400" b="1" dirty="0" smtClean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আনোয়ারা খাতুন</a:t>
            </a:r>
          </a:p>
          <a:p>
            <a:pPr algn="just"/>
            <a:r>
              <a:rPr lang="bn-BD" sz="2400" b="1" dirty="0" smtClean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সহকারী শিক্ষক</a:t>
            </a:r>
            <a:r>
              <a:rPr lang="bn-IN" sz="2400" b="1" dirty="0" smtClean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(বাংলা)</a:t>
            </a:r>
            <a:endParaRPr lang="bn-BD" sz="2400" b="1" dirty="0" smtClean="0">
              <a:ln w="11430">
                <a:solidFill>
                  <a:srgbClr val="0C0000"/>
                </a:solidFill>
              </a:ln>
              <a:solidFill>
                <a:srgbClr val="0C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just"/>
            <a:r>
              <a:rPr lang="en-US" sz="2400" b="1" dirty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a</a:t>
            </a:r>
            <a:r>
              <a:rPr lang="bn-BD" sz="2400" b="1" dirty="0" smtClean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nwarakhatun</a:t>
            </a:r>
            <a:r>
              <a:rPr lang="en-US" sz="2400" b="1" dirty="0" smtClean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iriam" pitchFamily="34" charset="-79"/>
                <a:cs typeface="Miriam" pitchFamily="34" charset="-79"/>
              </a:rPr>
              <a:t>70</a:t>
            </a:r>
            <a:r>
              <a:rPr lang="bn-BD" sz="2400" b="1" dirty="0" smtClean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</a:t>
            </a:r>
          </a:p>
          <a:p>
            <a:pPr algn="just"/>
            <a:r>
              <a:rPr lang="bn-BD" sz="2400" b="1" dirty="0" smtClean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@gmail.com</a:t>
            </a:r>
          </a:p>
        </p:txBody>
      </p:sp>
    </p:spTree>
    <p:extLst>
      <p:ext uri="{BB962C8B-B14F-4D97-AF65-F5344CB8AC3E}">
        <p14:creationId xmlns:p14="http://schemas.microsoft.com/office/powerpoint/2010/main" val="376170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/>
      <p:bldP spid="27" grpId="0"/>
      <p:bldP spid="28" grpId="0"/>
      <p:bldP spid="2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93"/>
            <a:ext cx="9144000" cy="131443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26557"/>
            <a:ext cx="9144000" cy="131443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-3366387" y="3366385"/>
            <a:ext cx="6858003" cy="125230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5730859" y="3366383"/>
            <a:ext cx="6858003" cy="125230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476534"/>
            <a:ext cx="7543800" cy="4343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00100" y="5169145"/>
            <a:ext cx="7543800" cy="1077218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bn-BD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সকালে বা সন্ধায় এই আলো ভূপৃষ্ঠে আসে তেরছাভাবে হাওয়ার স্তর পেরিয়ে।</a:t>
            </a:r>
          </a:p>
        </p:txBody>
      </p:sp>
    </p:spTree>
    <p:extLst>
      <p:ext uri="{BB962C8B-B14F-4D97-AF65-F5344CB8AC3E}">
        <p14:creationId xmlns:p14="http://schemas.microsoft.com/office/powerpoint/2010/main" val="64925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93"/>
            <a:ext cx="9144000" cy="131443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26557"/>
            <a:ext cx="9144000" cy="131443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-3366387" y="3366385"/>
            <a:ext cx="6858003" cy="125230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5730859" y="3366383"/>
            <a:ext cx="6858003" cy="125230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83274"/>
            <a:ext cx="7886700" cy="42748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838200" y="4876800"/>
            <a:ext cx="7677150" cy="1323439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IN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আগের দিনে বিজ্ঞানীরা শূন্যে বেলুন পাঠিয়ে আকাশ নিয়ে পরীক্ষা নিরীক্ষা করতেন।  </a:t>
            </a:r>
            <a:r>
              <a:rPr lang="bn-BD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4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18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93"/>
            <a:ext cx="9144000" cy="131443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26557"/>
            <a:ext cx="9144000" cy="131443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-3366387" y="3366385"/>
            <a:ext cx="6858003" cy="125230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5730859" y="3366383"/>
            <a:ext cx="6858003" cy="125230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sp>
        <p:nvSpPr>
          <p:cNvPr id="13" name="TextBox 12"/>
          <p:cNvSpPr txBox="1"/>
          <p:nvPr/>
        </p:nvSpPr>
        <p:spPr>
          <a:xfrm>
            <a:off x="533400" y="5181599"/>
            <a:ext cx="7924800" cy="1200329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IN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আজ মানুষ নিজেই মহাকাশযানে</a:t>
            </a:r>
            <a:r>
              <a:rPr lang="en-US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সফর</a:t>
            </a:r>
            <a:r>
              <a:rPr lang="en-US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করছে</a:t>
            </a:r>
            <a:r>
              <a:rPr lang="en-US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পৃথিবীর</a:t>
            </a:r>
            <a:r>
              <a:rPr lang="en-US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উপরে</a:t>
            </a:r>
            <a:r>
              <a:rPr lang="en-US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বহু</a:t>
            </a:r>
            <a:r>
              <a:rPr lang="en-US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দূর</a:t>
            </a:r>
            <a:r>
              <a:rPr lang="en-US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পর্যন্ত</a:t>
            </a:r>
            <a:r>
              <a:rPr lang="en-US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r>
              <a:rPr lang="bn-BD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পৃথিবী</a:t>
            </a:r>
            <a:r>
              <a:rPr lang="en-US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ছেড়ে</a:t>
            </a:r>
            <a:r>
              <a:rPr lang="en-US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যেতে</a:t>
            </a:r>
            <a:r>
              <a:rPr lang="en-US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পারছে</a:t>
            </a:r>
            <a:r>
              <a:rPr lang="en-US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চাঁদে</a:t>
            </a:r>
            <a:r>
              <a:rPr lang="en-US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36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86601"/>
            <a:ext cx="7924800" cy="475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43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93"/>
            <a:ext cx="9144000" cy="131443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26557"/>
            <a:ext cx="9144000" cy="131443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-3366387" y="3366385"/>
            <a:ext cx="6858003" cy="125230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5730859" y="3366383"/>
            <a:ext cx="6858003" cy="125230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80" y="304800"/>
            <a:ext cx="8182970" cy="47894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461749" y="5354949"/>
            <a:ext cx="8220501" cy="1077218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bn-BD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মহাকাশযান থেকে টেলিফোন আর টেলিভিশনের সংকেত পাঠিয়ে যোগাযোগ ব্যবস্থাকে বিশ্বব্যাপী বিস্তৃত করা সম্ভব হয়েছে।</a:t>
            </a:r>
          </a:p>
        </p:txBody>
      </p:sp>
    </p:spTree>
    <p:extLst>
      <p:ext uri="{BB962C8B-B14F-4D97-AF65-F5344CB8AC3E}">
        <p14:creationId xmlns:p14="http://schemas.microsoft.com/office/powerpoint/2010/main" val="153158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93"/>
            <a:ext cx="9144000" cy="131443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26557"/>
            <a:ext cx="9144000" cy="131443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-3366387" y="3366385"/>
            <a:ext cx="6858003" cy="125230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5730859" y="3366383"/>
            <a:ext cx="6858003" cy="125230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sp>
        <p:nvSpPr>
          <p:cNvPr id="17" name="Rectangle 16"/>
          <p:cNvSpPr/>
          <p:nvPr/>
        </p:nvSpPr>
        <p:spPr>
          <a:xfrm>
            <a:off x="1905000" y="322997"/>
            <a:ext cx="5105399" cy="91557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obliqueTopLef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angle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bn-BD" sz="6600" b="1" spc="50" dirty="0" smtClean="0">
                <a:ln w="11430">
                  <a:solidFill>
                    <a:srgbClr val="C00000"/>
                  </a:solidFill>
                </a:ln>
                <a:solidFill>
                  <a:srgbClr val="0070C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দ</a:t>
            </a:r>
            <a:r>
              <a:rPr lang="en-US" sz="6600" b="1" spc="50" dirty="0" smtClean="0">
                <a:ln w="11430">
                  <a:solidFill>
                    <a:srgbClr val="C00000"/>
                  </a:solidFill>
                </a:ln>
                <a:solidFill>
                  <a:srgbClr val="0070C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ল</a:t>
            </a:r>
            <a:r>
              <a:rPr lang="bn-IN" sz="6600" b="1" spc="50" dirty="0" smtClean="0">
                <a:ln w="11430">
                  <a:solidFill>
                    <a:srgbClr val="C00000"/>
                  </a:solidFill>
                </a:ln>
                <a:solidFill>
                  <a:srgbClr val="0070C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গত</a:t>
            </a:r>
            <a:r>
              <a:rPr lang="bn-BD" sz="6600" b="1" spc="50" dirty="0" smtClean="0">
                <a:ln w="11430">
                  <a:solidFill>
                    <a:srgbClr val="C00000"/>
                  </a:solidFill>
                </a:ln>
                <a:solidFill>
                  <a:srgbClr val="0070C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 কাজ</a:t>
            </a:r>
            <a:endParaRPr lang="en-US" sz="6600" b="1" cap="none" spc="50" dirty="0">
              <a:ln w="11430">
                <a:solidFill>
                  <a:srgbClr val="C00000"/>
                </a:solidFill>
              </a:ln>
              <a:solidFill>
                <a:srgbClr val="0070C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innerShdw blurRad="114300">
                  <a:prstClr val="black"/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1636425"/>
            <a:ext cx="7086600" cy="358514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257300" y="5452870"/>
            <a:ext cx="6629400" cy="1077218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bn-BD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মহাকাশ সম্পর্কে </a:t>
            </a:r>
            <a:r>
              <a:rPr lang="bn-I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তোমার অভিমত প্রকাশ করে দলে আলোচনা করে পাঁচটি বাক্য লেখ</a:t>
            </a:r>
            <a:r>
              <a:rPr lang="bn-BD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</a:p>
        </p:txBody>
      </p:sp>
    </p:spTree>
    <p:extLst>
      <p:ext uri="{BB962C8B-B14F-4D97-AF65-F5344CB8AC3E}">
        <p14:creationId xmlns:p14="http://schemas.microsoft.com/office/powerpoint/2010/main" val="262501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93"/>
            <a:ext cx="9144000" cy="131443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26557"/>
            <a:ext cx="9144000" cy="131443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-3366387" y="3366385"/>
            <a:ext cx="6858003" cy="125230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5730859" y="3366383"/>
            <a:ext cx="6858003" cy="125230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sp>
        <p:nvSpPr>
          <p:cNvPr id="23" name="Rounded Rectangle 22"/>
          <p:cNvSpPr/>
          <p:nvPr/>
        </p:nvSpPr>
        <p:spPr>
          <a:xfrm>
            <a:off x="2898199" y="5574222"/>
            <a:ext cx="2754456" cy="52251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bliqueTopRight"/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  <a:sp3d extrusionH="57150">
              <a:bevelT w="38100" h="38100"/>
            </a:sp3d>
          </a:bodyPr>
          <a:lstStyle/>
          <a:p>
            <a:pPr algn="ctr"/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সঠিক উত্তরের জন্য ক্লিক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33801" y="322116"/>
            <a:ext cx="1676400" cy="76944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4400" b="1" dirty="0" smtClean="0">
                <a:ln w="11430">
                  <a:solidFill>
                    <a:srgbClr val="18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4400" b="1" dirty="0">
              <a:ln w="11430">
                <a:solidFill>
                  <a:srgbClr val="180000"/>
                </a:solidFill>
              </a:ln>
              <a:solidFill>
                <a:srgbClr val="0C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94066" y="1467348"/>
            <a:ext cx="7162800" cy="461665"/>
          </a:xfrm>
          <a:prstGeom prst="rect">
            <a:avLst/>
          </a:prstGeom>
          <a:solidFill>
            <a:srgbClr val="F7CDEF"/>
          </a:solidFill>
          <a:ln>
            <a:solidFill>
              <a:srgbClr val="00206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NikoshBAN" pitchFamily="2" charset="0"/>
                <a:cs typeface="NikoshBAN" pitchFamily="2" charset="0"/>
              </a:rPr>
              <a:t>1. </a:t>
            </a: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লেখক আব্দুল্লাহ আল-মুতী কত খৃষ্টাব্দে জন্মগ্রহণ করেন? 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990601" y="2227114"/>
            <a:ext cx="3419475" cy="381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ক) ১৯২০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90601" y="2760514"/>
            <a:ext cx="3419475" cy="381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গ) ১৯৩০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733927" y="2760514"/>
            <a:ext cx="3419475" cy="381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ঘ) ১৯৩৫ 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733927" y="2227114"/>
            <a:ext cx="3419475" cy="381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খ) ১৯২৫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90602" y="3522514"/>
            <a:ext cx="7162800" cy="461665"/>
          </a:xfrm>
          <a:prstGeom prst="rect">
            <a:avLst/>
          </a:prstGeom>
          <a:solidFill>
            <a:srgbClr val="F7CDEF"/>
          </a:solidFill>
          <a:ln>
            <a:solidFill>
              <a:srgbClr val="00206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২।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কালো চাঁদোয়ার গায়ে জ্বলে কারা?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990602" y="4132114"/>
            <a:ext cx="3419475" cy="381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ক) অক্সিজেন, নাইট্রোজেন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990602" y="4665514"/>
            <a:ext cx="3419475" cy="381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গ) জলীয় বা</a:t>
            </a:r>
            <a:r>
              <a:rPr lang="bn-IN" sz="2400" dirty="0" smtClean="0">
                <a:latin typeface="NikoshBAN" pitchFamily="2" charset="0"/>
                <a:cs typeface="NikoshBAN" pitchFamily="2" charset="0"/>
              </a:rPr>
              <a:t>ষ্প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733928" y="4665514"/>
            <a:ext cx="3419475" cy="381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2000" dirty="0" smtClean="0">
                <a:latin typeface="NikoshBAN" pitchFamily="2" charset="0"/>
                <a:cs typeface="NikoshBAN" pitchFamily="2" charset="0"/>
              </a:rPr>
              <a:t>ঘ) সূর্য</a:t>
            </a:r>
            <a:endParaRPr lang="en-US" sz="2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733928" y="4132114"/>
            <a:ext cx="3419475" cy="381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2000" dirty="0" smtClean="0">
                <a:latin typeface="NikoshBAN" pitchFamily="2" charset="0"/>
                <a:cs typeface="NikoshBAN" pitchFamily="2" charset="0"/>
              </a:rPr>
              <a:t>খ) রুপালি চাঁদ আর তারা</a:t>
            </a:r>
            <a:endParaRPr lang="en-US" sz="2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914400" y="2667000"/>
            <a:ext cx="914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◊</a:t>
            </a:r>
            <a:endParaRPr lang="en-US" sz="3200" dirty="0"/>
          </a:p>
        </p:txBody>
      </p:sp>
      <p:sp>
        <p:nvSpPr>
          <p:cNvPr id="51" name="Rectangle 50"/>
          <p:cNvSpPr/>
          <p:nvPr/>
        </p:nvSpPr>
        <p:spPr>
          <a:xfrm>
            <a:off x="4648200" y="4073605"/>
            <a:ext cx="914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◊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5072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50" grpId="0"/>
      <p:bldP spid="5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93"/>
            <a:ext cx="9144000" cy="131443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26557"/>
            <a:ext cx="9144000" cy="131443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-3366387" y="3366385"/>
            <a:ext cx="6858003" cy="125230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5730859" y="3366383"/>
            <a:ext cx="6858003" cy="125230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sp>
        <p:nvSpPr>
          <p:cNvPr id="23" name="Rounded Rectangle 22"/>
          <p:cNvSpPr/>
          <p:nvPr/>
        </p:nvSpPr>
        <p:spPr>
          <a:xfrm>
            <a:off x="2898199" y="5574222"/>
            <a:ext cx="2754456" cy="52251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bliqueTopRight"/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  <a:sp3d extrusionH="57150">
              <a:bevelT w="38100" h="38100"/>
            </a:sp3d>
          </a:bodyPr>
          <a:lstStyle/>
          <a:p>
            <a:pPr algn="ctr"/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সঠিক উত্তরের জন্য ক্লিক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33801" y="322116"/>
            <a:ext cx="1676400" cy="76944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4400" b="1" dirty="0" smtClean="0">
                <a:ln w="11430">
                  <a:solidFill>
                    <a:srgbClr val="18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4400" b="1" dirty="0">
              <a:ln w="11430">
                <a:solidFill>
                  <a:srgbClr val="180000"/>
                </a:solidFill>
              </a:ln>
              <a:solidFill>
                <a:srgbClr val="0C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94066" y="1467348"/>
            <a:ext cx="7162800" cy="461665"/>
          </a:xfrm>
          <a:prstGeom prst="rect">
            <a:avLst/>
          </a:prstGeom>
          <a:solidFill>
            <a:srgbClr val="F7CDEF"/>
          </a:solidFill>
          <a:ln>
            <a:solidFill>
              <a:srgbClr val="00206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NikoshBAN" pitchFamily="2" charset="0"/>
                <a:cs typeface="NikoshBAN" pitchFamily="2" charset="0"/>
              </a:rPr>
              <a:t>1. </a:t>
            </a: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পৃথিবীর কত মাইল উপর দিয়ে অসংখ্য মহাকাশযান ঘুরছে? 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990601" y="2227114"/>
            <a:ext cx="3419475" cy="381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ক) দেড়শ দুশ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90601" y="2760514"/>
            <a:ext cx="3419475" cy="381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গ) আড়াইশ তিনশ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733927" y="2760514"/>
            <a:ext cx="3419475" cy="381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ঘ) তিনশ চারশ 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733927" y="2227114"/>
            <a:ext cx="3419475" cy="381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খ) দুশ আড়াইশ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90602" y="3522514"/>
            <a:ext cx="7162800" cy="461665"/>
          </a:xfrm>
          <a:prstGeom prst="rect">
            <a:avLst/>
          </a:prstGeom>
          <a:solidFill>
            <a:srgbClr val="F7CDEF"/>
          </a:solidFill>
          <a:ln>
            <a:solidFill>
              <a:srgbClr val="00206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২।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ঘন বৃষ্টি ও মেঘে ছেয়ে ফেললে আকাশ কোন রঙ ধারণ করে?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990602" y="4132114"/>
            <a:ext cx="3419475" cy="381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ক) সবুজ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990602" y="4665514"/>
            <a:ext cx="3419475" cy="381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গ) ধূসর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733928" y="4665514"/>
            <a:ext cx="3419475" cy="381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2000" dirty="0" smtClean="0">
                <a:latin typeface="NikoshBAN" pitchFamily="2" charset="0"/>
                <a:cs typeface="NikoshBAN" pitchFamily="2" charset="0"/>
              </a:rPr>
              <a:t>ঘ) লাল</a:t>
            </a:r>
            <a:endParaRPr lang="en-US" sz="2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733928" y="4132114"/>
            <a:ext cx="3419475" cy="381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2000" dirty="0" smtClean="0">
                <a:latin typeface="NikoshBAN" pitchFamily="2" charset="0"/>
                <a:cs typeface="NikoshBAN" pitchFamily="2" charset="0"/>
              </a:rPr>
              <a:t>খ) কালো</a:t>
            </a:r>
            <a:endParaRPr lang="en-US" sz="2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909851" y="2133600"/>
            <a:ext cx="914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◊</a:t>
            </a:r>
            <a:endParaRPr lang="en-US" sz="3200" dirty="0"/>
          </a:p>
        </p:txBody>
      </p:sp>
      <p:sp>
        <p:nvSpPr>
          <p:cNvPr id="51" name="Rectangle 50"/>
          <p:cNvSpPr/>
          <p:nvPr/>
        </p:nvSpPr>
        <p:spPr>
          <a:xfrm>
            <a:off x="4648200" y="4073605"/>
            <a:ext cx="914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◊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0182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50" grpId="0"/>
      <p:bldP spid="5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93"/>
            <a:ext cx="9144000" cy="131443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26557"/>
            <a:ext cx="9144000" cy="131443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-3366387" y="3366385"/>
            <a:ext cx="6858003" cy="125230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5730859" y="3366383"/>
            <a:ext cx="6858003" cy="125230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sp>
        <p:nvSpPr>
          <p:cNvPr id="14" name="Rectangle 13"/>
          <p:cNvSpPr/>
          <p:nvPr/>
        </p:nvSpPr>
        <p:spPr>
          <a:xfrm>
            <a:off x="4629150" y="914399"/>
            <a:ext cx="3352800" cy="884447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obliqueTopLef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angle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bn-BD" sz="6600" b="1" spc="50" dirty="0" smtClean="0">
                <a:ln w="11430">
                  <a:solidFill>
                    <a:srgbClr val="C00000"/>
                  </a:solidFill>
                </a:ln>
                <a:solidFill>
                  <a:srgbClr val="00B0F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বাড়ির কাজ</a:t>
            </a:r>
            <a:endParaRPr lang="en-US" sz="6600" b="1" cap="none" spc="50" dirty="0">
              <a:ln w="11430">
                <a:solidFill>
                  <a:srgbClr val="C00000"/>
                </a:solidFill>
              </a:ln>
              <a:solidFill>
                <a:srgbClr val="00B0F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innerShdw blurRad="114300">
                  <a:prstClr val="black"/>
                </a:innerShdw>
                <a:reflection blurRad="6350" stA="55000" endA="300" endPos="455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Quad Arrow Callout 4"/>
          <p:cNvSpPr/>
          <p:nvPr/>
        </p:nvSpPr>
        <p:spPr>
          <a:xfrm>
            <a:off x="228600" y="2438400"/>
            <a:ext cx="8763000" cy="4114800"/>
          </a:xfrm>
          <a:prstGeom prst="quadArrowCallou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70C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bliqueBottomRight"/>
            <a:lightRig rig="glow" dir="t">
              <a:rot lat="0" lon="0" rev="4800000"/>
            </a:lightRig>
          </a:scene3d>
          <a:sp3d prstMaterial="matte">
            <a:bevelT w="127000" h="63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3657600" cy="2743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Rectangle 15"/>
          <p:cNvSpPr/>
          <p:nvPr/>
        </p:nvSpPr>
        <p:spPr>
          <a:xfrm>
            <a:off x="2533650" y="3464748"/>
            <a:ext cx="4171950" cy="2062103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bn-BD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‘দিনের আকাশ ও রাতের আকাশ বৈচিত্রময়’-বিষ</a:t>
            </a:r>
            <a:r>
              <a:rPr lang="bn-I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য়ে দশ লাইনের একটি অনুচ্ছেদ</a:t>
            </a:r>
            <a:r>
              <a:rPr lang="bn-BD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লিখে আনবে।</a:t>
            </a:r>
          </a:p>
        </p:txBody>
      </p:sp>
    </p:spTree>
    <p:extLst>
      <p:ext uri="{BB962C8B-B14F-4D97-AF65-F5344CB8AC3E}">
        <p14:creationId xmlns:p14="http://schemas.microsoft.com/office/powerpoint/2010/main" val="5397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 animBg="1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93"/>
            <a:ext cx="9144000" cy="131443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26557"/>
            <a:ext cx="9144000" cy="131443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-3366387" y="3366385"/>
            <a:ext cx="6858003" cy="125230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5730859" y="3366383"/>
            <a:ext cx="6858003" cy="125230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sp>
        <p:nvSpPr>
          <p:cNvPr id="15" name="Oval 14"/>
          <p:cNvSpPr/>
          <p:nvPr/>
        </p:nvSpPr>
        <p:spPr bwMode="auto">
          <a:xfrm>
            <a:off x="2860675" y="955675"/>
            <a:ext cx="3505200" cy="1143000"/>
          </a:xfrm>
          <a:prstGeom prst="ellipse">
            <a:avLst/>
          </a:prstGeom>
          <a:solidFill>
            <a:srgbClr val="FBDDF5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600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S Reference Specialty" pitchFamily="2" charset="2"/>
                <a:cs typeface="NikoshBAN" panose="02000000000000000000" pitchFamily="2" charset="0"/>
              </a:rPr>
              <a:t>কৃতজ্ঞতা</a:t>
            </a:r>
            <a:r>
              <a:rPr lang="en-US" sz="36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S Reference Specialty" pitchFamily="2" charset="2"/>
                <a:cs typeface="NikoshBAN" panose="02000000000000000000" pitchFamily="2" charset="0"/>
              </a:rPr>
              <a:t> </a:t>
            </a:r>
            <a:r>
              <a:rPr lang="en-US" sz="3600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S Reference Specialty" pitchFamily="2" charset="2"/>
                <a:cs typeface="NikoshBAN" panose="02000000000000000000" pitchFamily="2" charset="0"/>
              </a:rPr>
              <a:t>স্বীকার</a:t>
            </a:r>
            <a:endParaRPr lang="en-US" sz="3600" dirty="0">
              <a:ln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MS Reference Specialty" pitchFamily="2" charset="2"/>
              <a:cs typeface="NikoshBAN" panose="02000000000000000000" pitchFamily="2" charset="0"/>
            </a:endParaRPr>
          </a:p>
        </p:txBody>
      </p:sp>
      <p:sp>
        <p:nvSpPr>
          <p:cNvPr id="16" name="TextBox 6"/>
          <p:cNvSpPr txBox="1"/>
          <p:nvPr/>
        </p:nvSpPr>
        <p:spPr bwMode="auto">
          <a:xfrm>
            <a:off x="609600" y="2479675"/>
            <a:ext cx="7924800" cy="5238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8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শিক্ষা</a:t>
            </a:r>
            <a:r>
              <a:rPr lang="en-US" sz="28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মন্ত্রণালয়</a:t>
            </a:r>
            <a:r>
              <a:rPr lang="en-US" sz="28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মাউশি</a:t>
            </a:r>
            <a:r>
              <a:rPr lang="en-US" sz="28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এনসিটিবি</a:t>
            </a:r>
            <a:r>
              <a:rPr lang="en-US" sz="28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28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এটুআই</a:t>
            </a:r>
            <a:r>
              <a:rPr lang="en-US" sz="28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এর</a:t>
            </a:r>
            <a:r>
              <a:rPr lang="en-US" sz="28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সংশ্লিষ্ট</a:t>
            </a:r>
            <a:r>
              <a:rPr lang="en-US" sz="28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কর্মকর্তাবৃন্দ</a:t>
            </a:r>
            <a:endParaRPr lang="en-US" sz="2800" dirty="0">
              <a:ln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7" name="TextBox 22"/>
          <p:cNvSpPr txBox="1">
            <a:spLocks noChangeArrowheads="1"/>
          </p:cNvSpPr>
          <p:nvPr/>
        </p:nvSpPr>
        <p:spPr bwMode="auto">
          <a:xfrm>
            <a:off x="609600" y="3470588"/>
            <a:ext cx="7924800" cy="2431737"/>
          </a:xfrm>
          <a:prstGeom prst="rect">
            <a:avLst/>
          </a:prstGeom>
          <a:solidFill>
            <a:srgbClr val="FBDCFC"/>
          </a:solidFill>
          <a:ln>
            <a:solidFill>
              <a:srgbClr val="002060"/>
            </a:solidFill>
          </a:ln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28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altLang="en-US" sz="28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altLang="en-US" sz="28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কন্টেন্ট</a:t>
            </a:r>
            <a:r>
              <a:rPr lang="en-US" altLang="en-US" sz="28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altLang="en-US" sz="28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সম্পাদক</a:t>
            </a:r>
            <a:r>
              <a:rPr lang="en-US" altLang="en-US" sz="28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altLang="en-US" sz="28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হিসেবে</a:t>
            </a:r>
            <a:r>
              <a:rPr lang="en-US" altLang="en-US" sz="28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altLang="en-US" sz="28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যাঁদের</a:t>
            </a:r>
            <a:r>
              <a:rPr lang="en-US" altLang="en-US" sz="28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altLang="en-US" sz="28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নির্দেশনা</a:t>
            </a:r>
            <a:r>
              <a:rPr lang="en-US" altLang="en-US" sz="28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, </a:t>
            </a:r>
            <a:r>
              <a:rPr lang="en-US" altLang="en-US" sz="28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পরামর্শ</a:t>
            </a:r>
            <a:r>
              <a:rPr lang="en-US" altLang="en-US" sz="28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altLang="en-US" sz="28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তত্ত্বাবধানে</a:t>
            </a:r>
            <a:r>
              <a:rPr lang="en-US" altLang="en-US" sz="28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altLang="en-US" sz="28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এই</a:t>
            </a:r>
            <a:r>
              <a:rPr lang="en-US" altLang="en-US" sz="28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altLang="en-US" sz="28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মডেল</a:t>
            </a:r>
            <a:r>
              <a:rPr lang="en-US" altLang="en-US" sz="28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altLang="en-US" sz="28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কন্টেন্ট</a:t>
            </a:r>
            <a:r>
              <a:rPr lang="en-US" altLang="en-US" sz="28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altLang="en-US" sz="28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সমৃদ্ধ</a:t>
            </a:r>
            <a:r>
              <a:rPr lang="en-US" altLang="en-US" sz="28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altLang="en-US" sz="28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altLang="en-US" sz="28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altLang="en-US" sz="28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তাঁরা</a:t>
            </a:r>
            <a:r>
              <a:rPr lang="en-US" altLang="en-US" sz="28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altLang="en-US" sz="28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হলেন</a:t>
            </a:r>
            <a:r>
              <a:rPr lang="en-US" altLang="en-US" sz="28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-</a:t>
            </a:r>
          </a:p>
          <a:p>
            <a:pPr algn="ctr"/>
            <a:endParaRPr lang="en-US" altLang="en-US" sz="2400" dirty="0">
              <a:ln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just"/>
            <a:r>
              <a:rPr lang="en-US" altLang="en-US" sz="20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 </a:t>
            </a:r>
            <a:r>
              <a:rPr lang="en-US" altLang="en-US" sz="24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জনাব</a:t>
            </a:r>
            <a:r>
              <a:rPr lang="en-US" altLang="en-US" sz="24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 </a:t>
            </a:r>
            <a:r>
              <a:rPr lang="en-US" altLang="en-US" sz="24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ফেরদৌস</a:t>
            </a:r>
            <a:r>
              <a:rPr lang="en-US" altLang="en-US" sz="24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 </a:t>
            </a:r>
            <a:r>
              <a:rPr lang="en-US" altLang="en-US" sz="24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হোসেন</a:t>
            </a:r>
            <a:r>
              <a:rPr lang="en-US" altLang="en-US" sz="24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, </a:t>
            </a:r>
            <a:r>
              <a:rPr lang="en-US" altLang="en-US" sz="2400" dirty="0" err="1" smtClean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সহযো</a:t>
            </a:r>
            <a:r>
              <a:rPr lang="bn-IN" altLang="en-US" sz="2400" dirty="0" smtClean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গী</a:t>
            </a:r>
            <a:r>
              <a:rPr lang="en-US" altLang="en-US" sz="2400" dirty="0" smtClean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 </a:t>
            </a:r>
            <a:r>
              <a:rPr lang="en-US" altLang="en-US" sz="24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অধ্যাপক</a:t>
            </a:r>
            <a:r>
              <a:rPr lang="en-US" altLang="en-US" sz="24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, </a:t>
            </a:r>
            <a:r>
              <a:rPr lang="en-US" altLang="en-US" sz="24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বাংলা</a:t>
            </a:r>
            <a:r>
              <a:rPr lang="en-US" altLang="en-US" sz="24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, </a:t>
            </a:r>
            <a:r>
              <a:rPr lang="en-US" altLang="en-US" sz="24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টিটিসি</a:t>
            </a:r>
            <a:r>
              <a:rPr lang="en-US" altLang="en-US" sz="24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, </a:t>
            </a:r>
            <a:r>
              <a:rPr lang="en-US" altLang="en-US" sz="24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খুলনা</a:t>
            </a:r>
            <a:r>
              <a:rPr lang="en-US" altLang="en-US" sz="24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।</a:t>
            </a:r>
          </a:p>
          <a:p>
            <a:pPr algn="just"/>
            <a:r>
              <a:rPr lang="en-US" altLang="en-US" sz="20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</a:t>
            </a:r>
            <a:r>
              <a:rPr lang="en-US" altLang="en-US" sz="24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 </a:t>
            </a:r>
            <a:r>
              <a:rPr lang="en-US" altLang="en-US" sz="24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জনাব</a:t>
            </a:r>
            <a:r>
              <a:rPr lang="en-US" altLang="en-US" sz="24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 </a:t>
            </a:r>
            <a:r>
              <a:rPr lang="en-US" altLang="en-US" sz="24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নিগার</a:t>
            </a:r>
            <a:r>
              <a:rPr lang="en-US" altLang="en-US" sz="24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 </a:t>
            </a:r>
            <a:r>
              <a:rPr lang="en-US" altLang="en-US" sz="24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সুলতানা</a:t>
            </a:r>
            <a:r>
              <a:rPr lang="en-US" altLang="en-US" sz="24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, </a:t>
            </a:r>
            <a:r>
              <a:rPr lang="en-US" altLang="en-US" sz="2400" dirty="0" err="1" smtClean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সহকা</a:t>
            </a:r>
            <a:r>
              <a:rPr lang="bn-IN" altLang="en-US" sz="2400" dirty="0" smtClean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রী</a:t>
            </a:r>
            <a:r>
              <a:rPr lang="en-US" altLang="en-US" sz="2400" dirty="0" smtClean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 </a:t>
            </a:r>
            <a:r>
              <a:rPr lang="en-US" altLang="en-US" sz="24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অধ্যাপক</a:t>
            </a:r>
            <a:r>
              <a:rPr lang="en-US" altLang="en-US" sz="24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, </a:t>
            </a:r>
            <a:r>
              <a:rPr lang="en-US" altLang="en-US" sz="24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বাংলা</a:t>
            </a:r>
            <a:r>
              <a:rPr lang="en-US" altLang="en-US" sz="24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, </a:t>
            </a:r>
            <a:r>
              <a:rPr lang="en-US" altLang="en-US" sz="24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ফেনী</a:t>
            </a:r>
            <a:r>
              <a:rPr lang="en-US" altLang="en-US" sz="24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 </a:t>
            </a:r>
            <a:r>
              <a:rPr lang="en-US" altLang="en-US" sz="24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সরকারি</a:t>
            </a:r>
            <a:r>
              <a:rPr lang="en-US" altLang="en-US" sz="24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 </a:t>
            </a:r>
            <a:r>
              <a:rPr lang="en-US" altLang="en-US" sz="24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কলেজ</a:t>
            </a:r>
            <a:r>
              <a:rPr lang="en-US" altLang="en-US" sz="24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, </a:t>
            </a:r>
            <a:r>
              <a:rPr lang="en-US" altLang="en-US" sz="24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ফেনী</a:t>
            </a:r>
            <a:r>
              <a:rPr lang="en-US" altLang="en-US" sz="24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।</a:t>
            </a:r>
          </a:p>
          <a:p>
            <a:pPr algn="just"/>
            <a:r>
              <a:rPr lang="en-US" altLang="en-US" sz="20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</a:t>
            </a:r>
            <a:r>
              <a:rPr lang="en-US" altLang="en-US" sz="24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 </a:t>
            </a:r>
            <a:r>
              <a:rPr lang="en-US" altLang="en-US" sz="24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জনাব</a:t>
            </a:r>
            <a:r>
              <a:rPr lang="en-US" altLang="en-US" sz="24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 </a:t>
            </a:r>
            <a:r>
              <a:rPr lang="en-US" altLang="en-US" sz="24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জেসমীন</a:t>
            </a:r>
            <a:r>
              <a:rPr lang="en-US" altLang="en-US" sz="24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 </a:t>
            </a:r>
            <a:r>
              <a:rPr lang="en-US" altLang="en-US" sz="24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জাহান</a:t>
            </a:r>
            <a:r>
              <a:rPr lang="en-US" altLang="en-US" sz="24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 </a:t>
            </a:r>
            <a:r>
              <a:rPr lang="en-US" altLang="en-US" sz="24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খানম</a:t>
            </a:r>
            <a:r>
              <a:rPr lang="en-US" altLang="en-US" sz="24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, </a:t>
            </a:r>
            <a:r>
              <a:rPr lang="en-US" altLang="en-US" sz="24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প্রভাষক</a:t>
            </a:r>
            <a:r>
              <a:rPr lang="en-US" altLang="en-US" sz="24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, </a:t>
            </a:r>
            <a:r>
              <a:rPr lang="en-US" altLang="en-US" sz="24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বাংলা</a:t>
            </a:r>
            <a:r>
              <a:rPr lang="en-US" altLang="en-US" sz="24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, </a:t>
            </a:r>
            <a:r>
              <a:rPr lang="en-US" altLang="en-US" sz="24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টিটিসি</a:t>
            </a:r>
            <a:r>
              <a:rPr lang="en-US" altLang="en-US" sz="24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 (</a:t>
            </a:r>
            <a:r>
              <a:rPr lang="en-US" altLang="en-US" sz="24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মহিলা</a:t>
            </a:r>
            <a:r>
              <a:rPr lang="en-US" altLang="en-US" sz="24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), </a:t>
            </a:r>
            <a:r>
              <a:rPr lang="en-US" altLang="en-US" sz="2400" dirty="0" err="1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ময়মনসিংহ</a:t>
            </a:r>
            <a:r>
              <a:rPr lang="en-US" altLang="en-US" sz="2400" dirty="0"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।</a:t>
            </a:r>
            <a:endParaRPr lang="en-US" altLang="en-US" sz="2400" dirty="0">
              <a:ln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20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93"/>
            <a:ext cx="9144000" cy="131443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26557"/>
            <a:ext cx="9144000" cy="131443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-3366387" y="3366385"/>
            <a:ext cx="6858003" cy="125230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5730859" y="3366383"/>
            <a:ext cx="6858003" cy="125230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" y="1110018"/>
            <a:ext cx="7010401" cy="4191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64596" y="344269"/>
            <a:ext cx="5550604" cy="64633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en-US" sz="3600" b="1" dirty="0" err="1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ছবির</a:t>
            </a:r>
            <a:r>
              <a:rPr lang="en-US" sz="36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এয়ানিমিশনে</a:t>
            </a:r>
            <a:r>
              <a:rPr lang="en-US" sz="36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আমরা</a:t>
            </a:r>
            <a:r>
              <a:rPr lang="en-US" sz="36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36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দেখছি</a:t>
            </a:r>
            <a:r>
              <a:rPr lang="en-US" sz="36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</a:t>
            </a:r>
            <a:endParaRPr lang="bn-BD" sz="3600" b="1" dirty="0" smtClean="0">
              <a:ln w="11430">
                <a:solidFill>
                  <a:schemeClr val="tx1"/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81400" y="5486400"/>
            <a:ext cx="2209800" cy="70788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আকাশ</a:t>
            </a:r>
          </a:p>
        </p:txBody>
      </p:sp>
    </p:spTree>
    <p:extLst>
      <p:ext uri="{BB962C8B-B14F-4D97-AF65-F5344CB8AC3E}">
        <p14:creationId xmlns:p14="http://schemas.microsoft.com/office/powerpoint/2010/main" val="377817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93"/>
            <a:ext cx="9144000" cy="131443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26557"/>
            <a:ext cx="9144000" cy="131443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-3366387" y="3366385"/>
            <a:ext cx="6858003" cy="125230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5730859" y="3366383"/>
            <a:ext cx="6858003" cy="125230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142996"/>
            <a:ext cx="6754303" cy="4572001"/>
          </a:xfrm>
          <a:prstGeom prst="rect">
            <a:avLst/>
          </a:prstGeom>
        </p:spPr>
      </p:pic>
      <p:graphicFrame>
        <p:nvGraphicFramePr>
          <p:cNvPr id="6" name="Object 5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3661993"/>
              </p:ext>
            </p:extLst>
          </p:nvPr>
        </p:nvGraphicFramePr>
        <p:xfrm>
          <a:off x="562970" y="251986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4" name="Packager Shell Object" showAsIcon="1" r:id="rId6" imgW="914400" imgH="771480" progId="Package">
                  <p:embed/>
                </p:oleObj>
              </mc:Choice>
              <mc:Fallback>
                <p:oleObj name="Packager Shell Object" showAsIcon="1" r:id="rId6" imgW="914400" imgH="771480" progId="Packag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2970" y="2519860"/>
                        <a:ext cx="914400" cy="771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73080" y="2514600"/>
            <a:ext cx="1096286" cy="646331"/>
          </a:xfrm>
          <a:prstGeom prst="rect">
            <a:avLst/>
          </a:prstGeom>
          <a:solidFill>
            <a:srgbClr val="F7CDEF"/>
          </a:solidFill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600" b="1" dirty="0" smtClean="0">
                <a:ln w="11430">
                  <a:solidFill>
                    <a:srgbClr val="580000"/>
                  </a:solidFill>
                </a:ln>
                <a:solidFill>
                  <a:srgbClr val="5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b="1" dirty="0" smtClean="0">
                <a:ln w="11430">
                  <a:solidFill>
                    <a:srgbClr val="580000"/>
                  </a:solidFill>
                </a:ln>
                <a:solidFill>
                  <a:srgbClr val="5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ভিডিও </a:t>
            </a:r>
            <a:endParaRPr lang="bn-BD" sz="2800" b="1" dirty="0" smtClean="0">
              <a:ln w="11430">
                <a:solidFill>
                  <a:srgbClr val="580000"/>
                </a:solidFill>
              </a:ln>
              <a:solidFill>
                <a:srgbClr val="58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27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93"/>
            <a:ext cx="9144000" cy="131443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26557"/>
            <a:ext cx="9144000" cy="131443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-3366387" y="3366385"/>
            <a:ext cx="6858003" cy="125230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5730859" y="3366383"/>
            <a:ext cx="6858003" cy="125230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58" y="1905000"/>
            <a:ext cx="7330480" cy="444007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24200" y="381000"/>
            <a:ext cx="2057400" cy="60185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perspectiveBelow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6000" b="1" dirty="0" smtClean="0">
                <a:ln w="1143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আকাশ</a:t>
            </a:r>
            <a:endParaRPr lang="en-US" sz="6000" b="1" cap="none" spc="0" dirty="0">
              <a:ln w="11430">
                <a:solidFill>
                  <a:srgbClr val="0070C0"/>
                </a:solidFill>
              </a:ln>
              <a:solidFill>
                <a:srgbClr val="0070C0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84077" y="982854"/>
            <a:ext cx="34290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IN" sz="4000" b="1" dirty="0" smtClean="0">
                <a:ln w="11430">
                  <a:solidFill>
                    <a:srgbClr val="0070C0"/>
                  </a:solidFill>
                </a:ln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আব্দুল্লাহ আল-মুতী</a:t>
            </a:r>
            <a:endParaRPr lang="en-US" sz="4000" b="1" dirty="0">
              <a:ln w="11430">
                <a:solidFill>
                  <a:srgbClr val="0070C0"/>
                </a:solidFill>
              </a:ln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06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93"/>
            <a:ext cx="9144000" cy="131443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26557"/>
            <a:ext cx="9144000" cy="131443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-3366387" y="3366385"/>
            <a:ext cx="6858003" cy="125230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5730859" y="3366383"/>
            <a:ext cx="6858003" cy="125230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sp>
        <p:nvSpPr>
          <p:cNvPr id="22" name="TextBox 21"/>
          <p:cNvSpPr txBox="1"/>
          <p:nvPr/>
        </p:nvSpPr>
        <p:spPr>
          <a:xfrm>
            <a:off x="3505200" y="261293"/>
            <a:ext cx="1828800" cy="76944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44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শিখনফল</a:t>
            </a:r>
            <a:endParaRPr lang="en-US" sz="4400" b="1" dirty="0">
              <a:ln w="11430">
                <a:solidFill>
                  <a:schemeClr val="tx1"/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85800" y="3136610"/>
            <a:ext cx="7924800" cy="5847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571500" indent="-571500" algn="just">
              <a:buFont typeface="Wingdings" pitchFamily="2" charset="2"/>
              <a:buChar char="Ø"/>
            </a:pPr>
            <a:r>
              <a:rPr lang="bn-BD" sz="32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নতুন শব্দ</a:t>
            </a:r>
            <a:r>
              <a:rPr lang="bn-IN" sz="32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গুলো</a:t>
            </a:r>
            <a:r>
              <a:rPr lang="bn-BD" sz="32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বাক্যে প্রয়োগ করতে পারবে।</a:t>
            </a:r>
            <a:endParaRPr lang="en-US" sz="3200" b="1" dirty="0">
              <a:ln w="11430">
                <a:solidFill>
                  <a:schemeClr val="tx1"/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85800" y="1837763"/>
            <a:ext cx="7924800" cy="107721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571500" indent="-571500" algn="just">
              <a:buFont typeface="Wingdings" pitchFamily="2" charset="2"/>
              <a:buChar char="Ø"/>
            </a:pPr>
            <a:r>
              <a:rPr lang="bn-BD" sz="32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লেখক ‘আব্দুল্লাহ আল-মুতীর’ সংক্ষিপ্ত পরিচয়  উল্লেখ করতে পারবে।</a:t>
            </a:r>
            <a:endParaRPr lang="en-US" sz="3200" b="1" dirty="0">
              <a:ln w="11430">
                <a:solidFill>
                  <a:schemeClr val="tx1"/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98500" y="1206284"/>
            <a:ext cx="44196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2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 পাঠ</a:t>
            </a:r>
            <a:r>
              <a:rPr lang="bn-IN" sz="32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শেষে</a:t>
            </a:r>
            <a:r>
              <a:rPr lang="bn-BD" sz="32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শিক্ষার্থীরা...</a:t>
            </a:r>
            <a:endParaRPr lang="en-US" sz="3200" b="1" dirty="0">
              <a:ln w="11430">
                <a:solidFill>
                  <a:schemeClr val="tx1"/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85800" y="4724400"/>
            <a:ext cx="7924800" cy="107721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571500" indent="-571500" algn="just">
              <a:buFont typeface="Wingdings" pitchFamily="2" charset="2"/>
              <a:buChar char="Ø"/>
            </a:pPr>
            <a:r>
              <a:rPr lang="bn-BD" sz="32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মহাকাশের অজানা জগতের রহস্য সম্পর্কে ব্যাখ্যা  করতে পারবে।</a:t>
            </a:r>
            <a:endParaRPr lang="en-US" sz="3200" b="1" dirty="0">
              <a:ln w="11430">
                <a:solidFill>
                  <a:schemeClr val="tx1"/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5800" y="3962400"/>
            <a:ext cx="7924800" cy="5847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571500" indent="-571500" algn="just">
              <a:buFont typeface="Wingdings" pitchFamily="2" charset="2"/>
              <a:buChar char="Ø"/>
            </a:pPr>
            <a:r>
              <a:rPr lang="en-US" sz="32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‘</a:t>
            </a:r>
            <a:r>
              <a:rPr lang="en-US" sz="3200" b="1" dirty="0" err="1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আকাশ</a:t>
            </a:r>
            <a:r>
              <a:rPr lang="en-US" sz="32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’ </a:t>
            </a:r>
            <a:r>
              <a:rPr lang="en-US" sz="3200" b="1" dirty="0" err="1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গল্পটি</a:t>
            </a:r>
            <a:r>
              <a:rPr lang="en-US" sz="32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শুদ্ধ</a:t>
            </a:r>
            <a:r>
              <a:rPr lang="en-US" sz="32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উচ্চারণে</a:t>
            </a:r>
            <a:r>
              <a:rPr lang="en-US" sz="32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পড়তে</a:t>
            </a:r>
            <a:r>
              <a:rPr lang="en-US" sz="32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পারবে</a:t>
            </a:r>
            <a:r>
              <a:rPr lang="bn-BD" sz="32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।</a:t>
            </a:r>
            <a:endParaRPr lang="en-US" sz="3200" b="1" dirty="0">
              <a:ln w="11430">
                <a:solidFill>
                  <a:schemeClr val="tx1"/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89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5" grpId="0" animBg="1"/>
      <p:bldP spid="27" grpId="0"/>
      <p:bldP spid="28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93"/>
            <a:ext cx="9144000" cy="131443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26557"/>
            <a:ext cx="9144000" cy="131443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-3366387" y="3366385"/>
            <a:ext cx="6858003" cy="125230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5730859" y="3366383"/>
            <a:ext cx="6858003" cy="125230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19"/>
          <a:stretch/>
        </p:blipFill>
        <p:spPr>
          <a:xfrm>
            <a:off x="3512024" y="2513779"/>
            <a:ext cx="2239206" cy="1789174"/>
          </a:xfrm>
          <a:prstGeom prst="ellipse">
            <a:avLst/>
          </a:prstGeom>
          <a:ln w="635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Rectangle 12"/>
          <p:cNvSpPr/>
          <p:nvPr/>
        </p:nvSpPr>
        <p:spPr>
          <a:xfrm>
            <a:off x="3512024" y="221866"/>
            <a:ext cx="2202976" cy="54013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perspectiveBelow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4800" b="1" dirty="0" smtClean="0">
                <a:ln w="11430">
                  <a:solidFill>
                    <a:schemeClr val="tx1"/>
                  </a:solidFill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লেখক পরিচিতি</a:t>
            </a:r>
            <a:endParaRPr lang="en-US" sz="4800" b="1" cap="none" spc="0" dirty="0">
              <a:ln w="11430">
                <a:solidFill>
                  <a:schemeClr val="tx1"/>
                </a:solidFill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5" t="90404" r="4056"/>
          <a:stretch/>
        </p:blipFill>
        <p:spPr>
          <a:xfrm>
            <a:off x="3713626" y="4250853"/>
            <a:ext cx="1799772" cy="413657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5" name="Rounded Rectangle 24"/>
          <p:cNvSpPr/>
          <p:nvPr/>
        </p:nvSpPr>
        <p:spPr>
          <a:xfrm>
            <a:off x="3505200" y="864147"/>
            <a:ext cx="2286000" cy="15490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930450" y="762000"/>
            <a:ext cx="71365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n-BD" sz="2800" b="1" dirty="0" smtClean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জন্ম-</a:t>
            </a:r>
            <a:endParaRPr lang="en-US" sz="3200" b="1" cap="none" spc="0" dirty="0">
              <a:ln w="1905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200400" y="1060157"/>
            <a:ext cx="2743200" cy="13849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bn-BD" sz="28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>
                <a:ln>
                  <a:solidFill>
                    <a:schemeClr val="tx1"/>
                  </a:solidFill>
                </a:ln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১৯৩০খৃষ্টাব্দে, সিরাজগঞ্জ জেলার ফুলবাড়িতে।</a:t>
            </a:r>
            <a:endParaRPr lang="en-US" sz="2800" dirty="0">
              <a:ln>
                <a:solidFill>
                  <a:schemeClr val="tx1"/>
                </a:solidFill>
              </a:ln>
              <a:effectLst>
                <a:innerShdw blurRad="114300">
                  <a:prstClr val="black"/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5954486" y="1887805"/>
            <a:ext cx="2286000" cy="17945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6055930" y="1785658"/>
            <a:ext cx="136127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n-IN" sz="2800" b="1" dirty="0" smtClean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আকর্ষণীয়</a:t>
            </a:r>
            <a:r>
              <a:rPr lang="bn-BD" sz="2800" b="1" dirty="0" smtClean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-</a:t>
            </a:r>
            <a:endParaRPr lang="en-US" sz="3200" b="1" cap="none" spc="0" dirty="0">
              <a:ln w="1905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54486" y="2112689"/>
            <a:ext cx="2286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2400" b="1" dirty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বিজ্ঞানের অনেক জটিল</a:t>
            </a:r>
            <a:r>
              <a:rPr lang="bn-IN" sz="2400" b="1" dirty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bn-IN" sz="2400" b="1" dirty="0" smtClean="0">
              <a:ln w="11430">
                <a:solidFill>
                  <a:schemeClr val="tx1"/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IN" sz="24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ও</a:t>
            </a:r>
            <a:r>
              <a:rPr lang="bn-BD" sz="24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b="1" dirty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রহস্যময় অজানা </a:t>
            </a:r>
            <a:endParaRPr lang="bn-IN" sz="2400" b="1" dirty="0" smtClean="0">
              <a:ln w="11430">
                <a:solidFill>
                  <a:schemeClr val="tx1"/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24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দিককে আকর্ষণীয়</a:t>
            </a:r>
            <a:endParaRPr lang="bn-IN" sz="2400" b="1" dirty="0" smtClean="0">
              <a:ln w="11430">
                <a:solidFill>
                  <a:schemeClr val="tx1"/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IN" sz="24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ভাবে</a:t>
            </a:r>
            <a:r>
              <a:rPr lang="bn-BD" sz="24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তুলে </a:t>
            </a:r>
            <a:r>
              <a:rPr lang="bn-BD" sz="2400" b="1" dirty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ধরেছেন।</a:t>
            </a:r>
            <a:endParaRPr lang="en-US" sz="2400" b="1" dirty="0">
              <a:ln w="11430">
                <a:solidFill>
                  <a:schemeClr val="tx1"/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955335" y="3848920"/>
            <a:ext cx="2286000" cy="16406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557113" y="3747147"/>
            <a:ext cx="10807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n-IN" sz="2800" b="1" dirty="0" smtClean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বিখ্যাত</a:t>
            </a:r>
            <a:r>
              <a:rPr lang="bn-BD" sz="2800" b="1" dirty="0" smtClean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-</a:t>
            </a:r>
            <a:endParaRPr lang="en-US" sz="3200" b="1" cap="none" spc="0" dirty="0">
              <a:ln w="1905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954486" y="4103650"/>
            <a:ext cx="228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বিজ্ঞানবিষয়ক</a:t>
            </a:r>
            <a:r>
              <a:rPr lang="en-US" sz="2400" dirty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জনপ্রিয়</a:t>
            </a:r>
            <a:r>
              <a:rPr lang="en-US" sz="2400" dirty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সাহিত্য</a:t>
            </a:r>
            <a:r>
              <a:rPr lang="en-US" sz="2400" dirty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রচনা</a:t>
            </a:r>
            <a:r>
              <a:rPr lang="en-US" sz="2400" dirty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করে</a:t>
            </a:r>
            <a:endParaRPr lang="en-US" sz="2400" dirty="0">
              <a:ln>
                <a:solidFill>
                  <a:schemeClr val="tx1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035959" y="2012878"/>
            <a:ext cx="2286000" cy="17945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b="1" dirty="0">
              <a:ln w="11430">
                <a:solidFill>
                  <a:schemeClr val="tx1"/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867393" y="1957827"/>
            <a:ext cx="61587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n-IN" sz="2800" b="1" dirty="0" smtClean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বই</a:t>
            </a:r>
            <a:r>
              <a:rPr lang="bn-BD" sz="2800" b="1" dirty="0" smtClean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-</a:t>
            </a:r>
            <a:endParaRPr lang="en-US" sz="3200" b="1" cap="none" spc="0" dirty="0">
              <a:ln w="1905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7988" y="2342656"/>
            <a:ext cx="23839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n-BD" sz="2000" b="1" dirty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আবিষ্কারের নেশায়, রহস্যের শেষ নেই, জানা অজানার দেশে, সাগরের রহস্যপুরী, আয় বৃষ্টি ঝেঁপে</a:t>
            </a:r>
            <a:r>
              <a:rPr lang="bn-IN" sz="2000" b="1" dirty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2000" b="1" dirty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ইত্যাদি।</a:t>
            </a:r>
            <a:endParaRPr lang="en-US" sz="2000" b="1" dirty="0">
              <a:ln w="11430">
                <a:solidFill>
                  <a:schemeClr val="tx1"/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075383" y="3939193"/>
            <a:ext cx="2286000" cy="16406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674757" y="3837420"/>
            <a:ext cx="108555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n-IN" sz="2800" b="1" dirty="0" smtClean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পুরস্কার</a:t>
            </a:r>
            <a:r>
              <a:rPr lang="bn-BD" sz="2800" b="1" dirty="0" smtClean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-</a:t>
            </a:r>
            <a:endParaRPr lang="en-US" sz="3200" b="1" cap="none" spc="0" dirty="0">
              <a:ln w="1905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3740" y="4359441"/>
            <a:ext cx="24166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বাংলা</a:t>
            </a:r>
            <a:r>
              <a:rPr lang="en-US" sz="2000" dirty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একাডেমি</a:t>
            </a:r>
            <a:r>
              <a:rPr lang="en-US" sz="2000" dirty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পুরস্কার</a:t>
            </a:r>
            <a:r>
              <a:rPr lang="en-US" sz="2000" dirty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,</a:t>
            </a:r>
            <a:r>
              <a:rPr lang="bn-BD" sz="2000" dirty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2000" dirty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ই</a:t>
            </a:r>
            <a:r>
              <a:rPr lang="en-US" sz="2000" dirty="0" err="1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উনেসকো</a:t>
            </a:r>
            <a:r>
              <a:rPr lang="en-US" sz="2000" dirty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আন্তর্জাতিক</a:t>
            </a:r>
            <a:r>
              <a:rPr lang="en-US" sz="2000" dirty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কলিঙ্গ</a:t>
            </a:r>
            <a:r>
              <a:rPr lang="en-US" sz="2000" dirty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পুরস্কা</a:t>
            </a:r>
            <a:r>
              <a:rPr lang="bn-IN" sz="2000" dirty="0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রে ভূষিত হন</a:t>
            </a:r>
            <a:endParaRPr lang="en-US" sz="2000" dirty="0">
              <a:ln>
                <a:solidFill>
                  <a:schemeClr val="tx1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519715" y="4805323"/>
            <a:ext cx="2286000" cy="15490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235043" y="4730875"/>
            <a:ext cx="75693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n-IN" sz="2800" b="1" dirty="0" smtClean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মৃত্যু</a:t>
            </a:r>
            <a:r>
              <a:rPr lang="bn-BD" sz="2800" b="1" dirty="0" smtClean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-</a:t>
            </a:r>
            <a:endParaRPr lang="en-US" sz="3200" b="1" cap="none" spc="0" dirty="0">
              <a:ln w="1905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512024" y="5116216"/>
            <a:ext cx="2239206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bn-BD" sz="2400" dirty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তিনি ১৯৯৮ সালে</a:t>
            </a:r>
            <a:r>
              <a:rPr lang="en-US" sz="2400" dirty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,</a:t>
            </a:r>
            <a:r>
              <a:rPr lang="bn-BD" sz="2400" dirty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ঢাকায় মৃত্যুবরণ করেন।</a:t>
            </a:r>
            <a:endParaRPr lang="en-US" sz="2400" dirty="0">
              <a:ln>
                <a:solidFill>
                  <a:schemeClr val="tx1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97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5" grpId="0" animBg="1"/>
      <p:bldP spid="26" grpId="0"/>
      <p:bldP spid="36" grpId="0"/>
      <p:bldP spid="37" grpId="0" animBg="1"/>
      <p:bldP spid="38" grpId="0"/>
      <p:bldP spid="4" grpId="0"/>
      <p:bldP spid="15" grpId="0" animBg="1"/>
      <p:bldP spid="16" grpId="0"/>
      <p:bldP spid="17" grpId="0"/>
      <p:bldP spid="21" grpId="0" animBg="1"/>
      <p:bldP spid="22" grpId="0"/>
      <p:bldP spid="2" grpId="0"/>
      <p:bldP spid="27" grpId="0" animBg="1"/>
      <p:bldP spid="28" grpId="0"/>
      <p:bldP spid="5" grpId="0"/>
      <p:bldP spid="30" grpId="0" animBg="1"/>
      <p:bldP spid="31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93"/>
            <a:ext cx="9144000" cy="131443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26557"/>
            <a:ext cx="9144000" cy="131443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-3366387" y="3366385"/>
            <a:ext cx="6858003" cy="125230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5730859" y="3366383"/>
            <a:ext cx="6858003" cy="125230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sp>
        <p:nvSpPr>
          <p:cNvPr id="14" name="TextBox 13"/>
          <p:cNvSpPr txBox="1"/>
          <p:nvPr/>
        </p:nvSpPr>
        <p:spPr>
          <a:xfrm>
            <a:off x="3515591" y="381000"/>
            <a:ext cx="2112818" cy="70788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4000" b="1" dirty="0" smtClean="0">
                <a:ln w="11430">
                  <a:solidFill>
                    <a:srgbClr val="180000"/>
                  </a:solidFill>
                </a:ln>
                <a:solidFill>
                  <a:srgbClr val="1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একক কাজ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28799" y="5225143"/>
            <a:ext cx="5715001" cy="1200329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600" b="1" dirty="0" smtClean="0">
                <a:ln w="11430">
                  <a:solidFill>
                    <a:srgbClr val="18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লেখক  ‘আব্দুল্লাহ আল-মুতীর’ জীবনী সম্পর্কে পাঁচটি বাক্য লেখ।</a:t>
            </a:r>
            <a:endParaRPr lang="en-US" sz="3600" b="1" dirty="0">
              <a:ln w="11430">
                <a:solidFill>
                  <a:srgbClr val="180000"/>
                </a:solidFill>
              </a:ln>
              <a:solidFill>
                <a:srgbClr val="0C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562" y="1241287"/>
            <a:ext cx="6033474" cy="39838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3796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93"/>
            <a:ext cx="9144000" cy="131443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26557"/>
            <a:ext cx="9144000" cy="131443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-3366387" y="3366385"/>
            <a:ext cx="6858003" cy="125230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5730859" y="3366383"/>
            <a:ext cx="6858003" cy="125230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 prst="angle"/>
          </a:sp3d>
        </p:spPr>
      </p:pic>
      <p:sp>
        <p:nvSpPr>
          <p:cNvPr id="17" name="Rectangle 16"/>
          <p:cNvSpPr/>
          <p:nvPr/>
        </p:nvSpPr>
        <p:spPr>
          <a:xfrm>
            <a:off x="2590800" y="304800"/>
            <a:ext cx="3733800" cy="71085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obliqueTopLef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angle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bn-BD" sz="6600" b="1" spc="50" dirty="0" smtClean="0">
                <a:ln w="11430">
                  <a:solidFill>
                    <a:srgbClr val="C00000"/>
                  </a:solidFill>
                </a:ln>
                <a:solidFill>
                  <a:srgbClr val="C898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6600" b="1" spc="50" dirty="0" smtClean="0">
                <a:ln w="11430">
                  <a:solidFill>
                    <a:srgbClr val="C00000"/>
                  </a:solidFill>
                </a:ln>
                <a:solidFill>
                  <a:srgbClr val="C898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আদর্শ পাঠ</a:t>
            </a:r>
            <a:endParaRPr lang="en-US" sz="6600" b="1" cap="none" spc="50" dirty="0">
              <a:ln w="11430">
                <a:solidFill>
                  <a:srgbClr val="C00000"/>
                </a:solidFill>
              </a:ln>
              <a:solidFill>
                <a:srgbClr val="C898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innerShdw blurRad="114300">
                  <a:prstClr val="black"/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524000"/>
            <a:ext cx="6436751" cy="4419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9551837"/>
              </p:ext>
            </p:extLst>
          </p:nvPr>
        </p:nvGraphicFramePr>
        <p:xfrm>
          <a:off x="609600" y="243840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3" name="Packager Shell Object" showAsIcon="1" r:id="rId6" imgW="914400" imgH="771480" progId="Package">
                  <p:embed/>
                </p:oleObj>
              </mc:Choice>
              <mc:Fallback>
                <p:oleObj name="Packager Shell Object" showAsIcon="1" r:id="rId6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09600" y="2438400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26142" y="2438400"/>
            <a:ext cx="1059976" cy="646331"/>
          </a:xfrm>
          <a:prstGeom prst="rect">
            <a:avLst/>
          </a:prstGeom>
          <a:solidFill>
            <a:srgbClr val="F7CDEF"/>
          </a:solidFill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600" b="1" dirty="0" smtClean="0">
                <a:ln w="11430">
                  <a:solidFill>
                    <a:srgbClr val="580000"/>
                  </a:solidFill>
                </a:ln>
                <a:solidFill>
                  <a:srgbClr val="5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b="1" dirty="0" smtClean="0">
                <a:ln w="11430">
                  <a:solidFill>
                    <a:srgbClr val="580000"/>
                  </a:solidFill>
                </a:ln>
                <a:solidFill>
                  <a:srgbClr val="5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ভিডিও </a:t>
            </a:r>
          </a:p>
        </p:txBody>
      </p:sp>
    </p:spTree>
    <p:extLst>
      <p:ext uri="{BB962C8B-B14F-4D97-AF65-F5344CB8AC3E}">
        <p14:creationId xmlns:p14="http://schemas.microsoft.com/office/powerpoint/2010/main" val="176247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4104</TotalTime>
  <Words>1195</Words>
  <Application>Microsoft Office PowerPoint</Application>
  <PresentationFormat>On-screen Show (4:3)</PresentationFormat>
  <Paragraphs>166</Paragraphs>
  <Slides>28</Slides>
  <Notes>28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Rahat</dc:creator>
  <cp:lastModifiedBy>User</cp:lastModifiedBy>
  <cp:revision>512</cp:revision>
  <dcterms:created xsi:type="dcterms:W3CDTF">2006-08-16T00:00:00Z</dcterms:created>
  <dcterms:modified xsi:type="dcterms:W3CDTF">2016-10-09T09:50:10Z</dcterms:modified>
</cp:coreProperties>
</file>